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7010400" cy="92964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Garamond" panose="02020404030301010803" pitchFamily="18" charset="0"/>
      <p:regular r:id="rId46"/>
      <p:bold r:id="rId47"/>
      <p:italic r:id="rId48"/>
      <p:boldItalic r:id="rId49"/>
    </p:embeddedFont>
    <p:embeddedFont>
      <p:font typeface="Gill Sans" panose="020B0604020202020204" charset="0"/>
      <p:regular r:id="rId50"/>
      <p:bold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T+YH/xxyn+UMw3eX451qCbZrm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9B9A7-E98B-42AE-94FF-C901D17FA18A}">
  <a:tblStyle styleId="{AD29B9A7-E98B-42AE-94FF-C901D17FA18A}"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FE7"/>
          </a:solidFill>
        </a:fill>
      </a:tcStyle>
    </a:wholeTbl>
    <a:band1H>
      <a:tcTxStyle b="off" i="off"/>
      <a:tcStyle>
        <a:tcBdr/>
        <a:fill>
          <a:solidFill>
            <a:srgbClr val="D8DDCB"/>
          </a:solidFill>
        </a:fill>
      </a:tcStyle>
    </a:band1H>
    <a:band2H>
      <a:tcTxStyle b="off" i="off"/>
      <a:tcStyle>
        <a:tcBdr/>
      </a:tcStyle>
    </a:band2H>
    <a:band1V>
      <a:tcTxStyle b="off" i="off"/>
      <a:tcStyle>
        <a:tcBdr/>
        <a:fill>
          <a:solidFill>
            <a:srgbClr val="D8DDCB"/>
          </a:solidFill>
        </a:fill>
      </a:tcStyle>
    </a:band1V>
    <a:band2V>
      <a:tcTxStyle b="off" i="off"/>
      <a:tcStyle>
        <a:tcBdr/>
      </a:tcStyle>
    </a:band2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aramond"/>
          <a:ea typeface="Garamond"/>
          <a:cs typeface="Garamon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cb10ed210_0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ecb10ed210_0_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2" name="Google Shape;292;g1ecb10ed210_0_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Public Services endorsement is comprised of Career and Technical Education courses of study in the areas of Health Science, education, cosmetology, law enforcement and JROTC.</a:t>
            </a:r>
            <a:endParaRPr/>
          </a:p>
          <a:p>
            <a:pPr marL="0" lvl="0" indent="0" algn="l" rtl="0">
              <a:lnSpc>
                <a:spcPct val="100000"/>
              </a:lnSpc>
              <a:spcBef>
                <a:spcPts val="0"/>
              </a:spcBef>
              <a:spcAft>
                <a:spcPts val="0"/>
              </a:spcAft>
              <a:buSzPts val="1400"/>
              <a:buNone/>
            </a:pPr>
            <a:r>
              <a:rPr lang="en-US"/>
              <a:t>To earn this endorsement, all four CTE credits must be earned in the same category. </a:t>
            </a:r>
            <a:endParaRPr/>
          </a:p>
        </p:txBody>
      </p:sp>
      <p:sp>
        <p:nvSpPr>
          <p:cNvPr id="376" name="Google Shape;376;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Arts and Humanities endorsement relates to English--other than journalism and speech, Social Studies, Languages Other than English, as well as to each of the fine arts disciplines, including Art, Dance, Music and Theatre.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endorsement cannot be earned through a combination of courses from different Arts &amp; Humanities categories. </a:t>
            </a:r>
            <a:endParaRPr/>
          </a:p>
          <a:p>
            <a:pPr marL="0" lvl="0" indent="0" algn="l" rtl="0">
              <a:lnSpc>
                <a:spcPct val="100000"/>
              </a:lnSpc>
              <a:spcBef>
                <a:spcPts val="0"/>
              </a:spcBef>
              <a:spcAft>
                <a:spcPts val="0"/>
              </a:spcAft>
              <a:buSzPts val="1400"/>
              <a:buNone/>
            </a:pPr>
            <a:endParaRPr/>
          </a:p>
        </p:txBody>
      </p:sp>
      <p:sp>
        <p:nvSpPr>
          <p:cNvPr id="385" name="Google Shape;385;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multidisciplinary studies endorsement allows students to select their course of study from several different areas, and there are various ways to earn this endorsement, including college, career and military readiness, the 4X4, and Advanced Placement, Dual Credit, or International Baccalaureate courses. </a:t>
            </a:r>
            <a:endParaRPr/>
          </a:p>
          <a:p>
            <a:pPr marL="0" lvl="0" indent="0" algn="l" rtl="0">
              <a:lnSpc>
                <a:spcPct val="100000"/>
              </a:lnSpc>
              <a:spcBef>
                <a:spcPts val="0"/>
              </a:spcBef>
              <a:spcAft>
                <a:spcPts val="0"/>
              </a:spcAft>
              <a:buSzPts val="1400"/>
              <a:buNone/>
            </a:pPr>
            <a:endParaRPr/>
          </a:p>
        </p:txBody>
      </p:sp>
      <p:sp>
        <p:nvSpPr>
          <p:cNvPr id="394" name="Google Shape;394;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03" name="Google Shape;403;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 the fall of 2019, Katy ISD made some significant changes to the grading policy, removing the D from </a:t>
            </a:r>
            <a:r>
              <a:rPr lang="en-US" sz="1200" b="0" i="0" u="none" strike="noStrike">
                <a:solidFill>
                  <a:schemeClr val="dk1"/>
                </a:solidFill>
                <a:latin typeface="Calibri"/>
                <a:ea typeface="Calibri"/>
                <a:cs typeface="Calibri"/>
                <a:sym typeface="Calibri"/>
              </a:rPr>
              <a:t>the grading scale. This benefits students by aligning the district grading scale with other school districts in the state, thus allowing Katy ISD students to be competitive in college admissions and scholarship application processes. </a:t>
            </a:r>
            <a:endParaRPr/>
          </a:p>
        </p:txBody>
      </p:sp>
      <p:sp>
        <p:nvSpPr>
          <p:cNvPr id="413" name="Google Shape;413;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Miller Career</a:t>
            </a:r>
            <a:endParaRPr/>
          </a:p>
        </p:txBody>
      </p:sp>
      <p:sp>
        <p:nvSpPr>
          <p:cNvPr id="432" name="Google Shape;432;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66307a6d90_0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66307a6d90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0" name="Google Shape;440;g266307a6d90_0_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making course selections, please review the course catalog. It is very important to be mindful of the student’s graduation plan and endorsement requirements</a:t>
            </a:r>
            <a:endParaRPr/>
          </a:p>
          <a:p>
            <a:pPr marL="0" marR="0" lvl="0" indent="0" algn="l" rtl="0">
              <a:lnSpc>
                <a:spcPct val="100000"/>
              </a:lnSpc>
              <a:spcBef>
                <a:spcPts val="0"/>
              </a:spcBef>
              <a:spcAft>
                <a:spcPts val="0"/>
              </a:spcAft>
              <a:buClr>
                <a:schemeClr val="dk1"/>
              </a:buClr>
              <a:buSzPts val="1200"/>
              <a:buFont typeface="Calibri"/>
              <a:buNone/>
            </a:pPr>
            <a:r>
              <a:rPr lang="en-US"/>
              <a:t>Please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lnSpc>
                <a:spcPct val="100000"/>
              </a:lnSpc>
              <a:spcBef>
                <a:spcPts val="0"/>
              </a:spcBef>
              <a:spcAft>
                <a:spcPts val="0"/>
              </a:spcAft>
              <a:buClr>
                <a:schemeClr val="dk1"/>
              </a:buClr>
              <a:buSzPts val="1200"/>
              <a:buFont typeface="Arial"/>
              <a:buNone/>
            </a:pPr>
            <a:r>
              <a:rPr lang="en-US"/>
              <a:t>The course selection sheet should be filled out neatly and completely, including alternate choices.    </a:t>
            </a:r>
            <a:endParaRPr/>
          </a:p>
          <a:p>
            <a:pPr marL="0" lvl="0" indent="0" algn="l" rtl="0">
              <a:lnSpc>
                <a:spcPct val="100000"/>
              </a:lnSpc>
              <a:spcBef>
                <a:spcPts val="0"/>
              </a:spcBef>
              <a:spcAft>
                <a:spcPts val="0"/>
              </a:spcAft>
              <a:buClr>
                <a:schemeClr val="dk1"/>
              </a:buClr>
              <a:buSzPts val="1200"/>
              <a:buFont typeface="Arial"/>
              <a:buNone/>
            </a:pPr>
            <a:r>
              <a:rPr lang="en-US"/>
              <a:t>Sometimes a chosen class doesn’t fit in the student’s schedule.  It is important to list alternate courses that are of interest to the student just in case one of the first choice classes doesn’t work with the schedule.</a:t>
            </a:r>
            <a:endParaRPr/>
          </a:p>
          <a:p>
            <a:pPr marL="0" marR="0" lvl="0" indent="0" algn="l" rtl="0">
              <a:lnSpc>
                <a:spcPct val="100000"/>
              </a:lnSpc>
              <a:spcBef>
                <a:spcPts val="0"/>
              </a:spcBef>
              <a:spcAft>
                <a:spcPts val="0"/>
              </a:spcAft>
              <a:buClr>
                <a:schemeClr val="dk1"/>
              </a:buClr>
              <a:buSzPts val="1200"/>
              <a:buFont typeface="Arial"/>
              <a:buNone/>
            </a:pPr>
            <a:r>
              <a:rPr lang="en-US"/>
              <a:t>Turn in the </a:t>
            </a:r>
            <a:r>
              <a:rPr lang="en-US" b="1"/>
              <a:t>completed </a:t>
            </a:r>
            <a:r>
              <a:rPr lang="en-US"/>
              <a:t>course selection sheet according to campus instructions. </a:t>
            </a:r>
            <a:endParaRPr/>
          </a:p>
          <a:p>
            <a:pPr marL="0" marR="0" lvl="0" indent="0" algn="l" rtl="0">
              <a:lnSpc>
                <a:spcPct val="100000"/>
              </a:lnSpc>
              <a:spcBef>
                <a:spcPts val="0"/>
              </a:spcBef>
              <a:spcAft>
                <a:spcPts val="0"/>
              </a:spcAft>
              <a:buClr>
                <a:schemeClr val="dk1"/>
              </a:buClr>
              <a:buSzPts val="1200"/>
              <a:buFont typeface="Arial"/>
              <a:buNone/>
            </a:pPr>
            <a:r>
              <a:rPr lang="en-US"/>
              <a:t>Students will meet individually with the school counselor to review credits and input course requests for next year. The school counselor can help with any questions about course selections.</a:t>
            </a:r>
            <a:endParaRPr/>
          </a:p>
          <a:p>
            <a:pPr marL="0" lvl="0" indent="0" algn="l" rtl="0">
              <a:lnSpc>
                <a:spcPct val="100000"/>
              </a:lnSpc>
              <a:spcBef>
                <a:spcPts val="0"/>
              </a:spcBef>
              <a:spcAft>
                <a:spcPts val="0"/>
              </a:spcAft>
              <a:buClr>
                <a:schemeClr val="dk1"/>
              </a:buClr>
              <a:buSzPts val="1200"/>
              <a:buFont typeface="Arial"/>
              <a:buNone/>
            </a:pPr>
            <a:endParaRPr/>
          </a:p>
        </p:txBody>
      </p:sp>
      <p:sp>
        <p:nvSpPr>
          <p:cNvPr id="447" name="Google Shape;447;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When making course selections, please review the course catalog.  </a:t>
            </a:r>
            <a:endParaRPr/>
          </a:p>
          <a:p>
            <a:pPr marL="0" marR="0" lvl="0" indent="0" algn="l" rtl="0">
              <a:lnSpc>
                <a:spcPct val="100000"/>
              </a:lnSpc>
              <a:spcBef>
                <a:spcPts val="0"/>
              </a:spcBef>
              <a:spcAft>
                <a:spcPts val="0"/>
              </a:spcAft>
              <a:buClr>
                <a:schemeClr val="dk1"/>
              </a:buClr>
              <a:buSzPts val="1200"/>
              <a:buFont typeface="Calibri"/>
              <a:buNone/>
            </a:pPr>
            <a:r>
              <a:rPr lang="en-US"/>
              <a:t>It is important to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lnSpc>
                <a:spcPct val="100000"/>
              </a:lnSpc>
              <a:spcBef>
                <a:spcPts val="0"/>
              </a:spcBef>
              <a:spcAft>
                <a:spcPts val="0"/>
              </a:spcAft>
              <a:buSzPts val="1400"/>
              <a:buNone/>
            </a:pPr>
            <a:r>
              <a:rPr lang="en-US"/>
              <a:t>The course selections must include enough courses to fill seven full class periods, and include courses from the required subjects: English, math, science and social studies. </a:t>
            </a:r>
            <a:endParaRPr/>
          </a:p>
          <a:p>
            <a:pPr marL="0" lvl="0" indent="0" algn="l" rtl="0">
              <a:lnSpc>
                <a:spcPct val="100000"/>
              </a:lnSpc>
              <a:spcBef>
                <a:spcPts val="0"/>
              </a:spcBef>
              <a:spcAft>
                <a:spcPts val="0"/>
              </a:spcAft>
              <a:buSzPts val="1400"/>
              <a:buNone/>
            </a:pPr>
            <a:r>
              <a:rPr lang="en-US"/>
              <a:t>All students are required to take either World Geography or World History; World Geography is an option for 9</a:t>
            </a:r>
            <a:r>
              <a:rPr lang="en-US" baseline="30000"/>
              <a:t>th</a:t>
            </a:r>
            <a:r>
              <a:rPr lang="en-US"/>
              <a:t> grade students. </a:t>
            </a:r>
            <a:endParaRPr/>
          </a:p>
          <a:p>
            <a:pPr marL="0" lvl="0" indent="0" algn="l" rtl="0">
              <a:lnSpc>
                <a:spcPct val="100000"/>
              </a:lnSpc>
              <a:spcBef>
                <a:spcPts val="0"/>
              </a:spcBef>
              <a:spcAft>
                <a:spcPts val="0"/>
              </a:spcAft>
              <a:buSzPts val="1400"/>
              <a:buNone/>
            </a:pPr>
            <a:endParaRPr/>
          </a:p>
        </p:txBody>
      </p:sp>
      <p:sp>
        <p:nvSpPr>
          <p:cNvPr id="456" name="Google Shape;456;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information contained in this presentation is accurate as of December 18, 2019. Information will be updated online if/when changes should occur based on Texas Education Agency decisions.</a:t>
            </a:r>
            <a:endParaRPr/>
          </a:p>
          <a:p>
            <a:pPr marL="0" lvl="0" indent="0" algn="l" rtl="0">
              <a:lnSpc>
                <a:spcPct val="100000"/>
              </a:lnSpc>
              <a:spcBef>
                <a:spcPts val="0"/>
              </a:spcBef>
              <a:spcAft>
                <a:spcPts val="0"/>
              </a:spcAft>
              <a:buSzPts val="1400"/>
              <a:buNone/>
            </a:pPr>
            <a:endParaRPr/>
          </a:p>
        </p:txBody>
      </p:sp>
      <p:sp>
        <p:nvSpPr>
          <p:cNvPr id="305" name="Google Shape;30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Please be certain to choose the correct classes. If the student is in a high school credit course this year, the same course must not be selected for next year. Credit cannot be earned for a duplicated course.</a:t>
            </a:r>
            <a:endParaRPr/>
          </a:p>
          <a:p>
            <a:pPr marL="0" lvl="0" indent="0" algn="l" rtl="0">
              <a:lnSpc>
                <a:spcPct val="100000"/>
              </a:lnSpc>
              <a:spcBef>
                <a:spcPts val="0"/>
              </a:spcBef>
              <a:spcAft>
                <a:spcPts val="0"/>
              </a:spcAft>
              <a:buSzPts val="1400"/>
              <a:buNone/>
            </a:pPr>
            <a:r>
              <a:rPr lang="en-US"/>
              <a:t> </a:t>
            </a:r>
            <a:endParaRPr/>
          </a:p>
        </p:txBody>
      </p:sp>
      <p:sp>
        <p:nvSpPr>
          <p:cNvPr id="472" name="Google Shape;472;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Course verification sheets will be distributed to students a little later in the spring semester. This is the time to confirm that the course requests are what the student wants and needs to take for the 2020-2021 school year. Any changes should be made during the course verification period. Change requests received after the close of course verification will be made for a limited number of reasons.</a:t>
            </a:r>
            <a:endParaRPr/>
          </a:p>
        </p:txBody>
      </p:sp>
      <p:sp>
        <p:nvSpPr>
          <p:cNvPr id="481" name="Google Shape;481;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2" name="Google Shape;50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8" name="Google Shape;508;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4" name="Google Shape;514;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9</a:t>
            </a:r>
            <a:r>
              <a:rPr lang="en-US" baseline="30000"/>
              <a:t>th</a:t>
            </a:r>
            <a:r>
              <a:rPr lang="en-US"/>
              <a:t> graders, make sure you aware of any summer requirements for athletics. Not participating in certain required summer practices could impact your placement on the team.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521" name="Google Shape;521;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9</a:t>
            </a:r>
            <a:r>
              <a:rPr lang="en-US" baseline="30000"/>
              <a:t>th</a:t>
            </a:r>
            <a:r>
              <a:rPr lang="en-US"/>
              <a:t> graders, make sure you aware of any summer requirements for athletics. Not participating in certain required summer practices could impact your placement on the team.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529" name="Google Shape;529;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1" name="Google Shape;31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9</a:t>
            </a:r>
            <a:r>
              <a:rPr lang="en-US" baseline="30000"/>
              <a:t>th</a:t>
            </a:r>
            <a:r>
              <a:rPr lang="en-US"/>
              <a:t> graders, make sure you aware of any summer requirements for athletics. Not participating in certain required summer practices could impact your placement on the team.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537" name="Google Shape;537;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9</a:t>
            </a:r>
            <a:r>
              <a:rPr lang="en-US" baseline="30000"/>
              <a:t>th</a:t>
            </a:r>
            <a:r>
              <a:rPr lang="en-US"/>
              <a:t> graders, make sure you aware of any summer requirements for athletics. Not participating in certain required summer practices could impact your placement on the team.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545" name="Google Shape;545;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some special considerations regarding athletics and fine arts.  </a:t>
            </a:r>
            <a:endParaRPr/>
          </a:p>
          <a:p>
            <a:pPr marL="0" lvl="0" indent="0" algn="l" rtl="0">
              <a:lnSpc>
                <a:spcPct val="100000"/>
              </a:lnSpc>
              <a:spcBef>
                <a:spcPts val="0"/>
              </a:spcBef>
              <a:spcAft>
                <a:spcPts val="0"/>
              </a:spcAft>
              <a:buSzPts val="1400"/>
              <a:buNone/>
            </a:pPr>
            <a:r>
              <a:rPr lang="en-US"/>
              <a:t>If the student is an athlete, only ONE athletics program can be chosen. If the student is a multi-sport athlete, the sport can be changed with the season. </a:t>
            </a:r>
            <a:endParaRPr/>
          </a:p>
          <a:p>
            <a:pPr marL="0" lvl="0" indent="0" algn="l" rtl="0">
              <a:lnSpc>
                <a:spcPct val="100000"/>
              </a:lnSpc>
              <a:spcBef>
                <a:spcPts val="0"/>
              </a:spcBef>
              <a:spcAft>
                <a:spcPts val="0"/>
              </a:spcAft>
              <a:buSzPts val="1400"/>
              <a:buNone/>
            </a:pPr>
            <a:r>
              <a:rPr lang="en-US"/>
              <a:t>For 9</a:t>
            </a:r>
            <a:r>
              <a:rPr lang="en-US" baseline="30000"/>
              <a:t>th</a:t>
            </a:r>
            <a:r>
              <a:rPr lang="en-US"/>
              <a:t> graders, make sure you aware of any summer requirements for athletics. Not participating in certain required summer practices could impact your placement on the team. </a:t>
            </a:r>
            <a:endParaRPr/>
          </a:p>
          <a:p>
            <a:pPr marL="0" lvl="0" indent="0" algn="l" rtl="0">
              <a:lnSpc>
                <a:spcPct val="100000"/>
              </a:lnSpc>
              <a:spcBef>
                <a:spcPts val="0"/>
              </a:spcBef>
              <a:spcAft>
                <a:spcPts val="0"/>
              </a:spcAft>
              <a:buSzPts val="1400"/>
              <a:buNone/>
            </a:pPr>
            <a:r>
              <a:rPr lang="en-US"/>
              <a:t>For band and dance courses, it is especially important to choose the right course number, depending on whether the credit will count as PE or fine arts. It </a:t>
            </a:r>
            <a:endParaRPr/>
          </a:p>
          <a:p>
            <a:pPr marL="0" lvl="0" indent="0" algn="l" rtl="0">
              <a:lnSpc>
                <a:spcPct val="100000"/>
              </a:lnSpc>
              <a:spcBef>
                <a:spcPts val="0"/>
              </a:spcBef>
              <a:spcAft>
                <a:spcPts val="0"/>
              </a:spcAft>
              <a:buSzPts val="1400"/>
              <a:buNone/>
            </a:pPr>
            <a:r>
              <a:rPr lang="en-US"/>
              <a:t> </a:t>
            </a:r>
            <a:endParaRPr/>
          </a:p>
        </p:txBody>
      </p:sp>
      <p:sp>
        <p:nvSpPr>
          <p:cNvPr id="554" name="Google Shape;554;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62" name="Google Shape;562;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6631db8ae5_0_3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26631db8ae5_0_3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6" name="Google Shape;576;g26631db8ae5_0_3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Foundation requires 22-credits, while the FHSP + endorsement requires a total of 26 credits, including a fourth math and a fourth science. The four additional endorsement credits are built on top of the foundation.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9" name="Google Shape;319;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All students are required to choose an endorsement in one of 5 areas: STEM, Business &amp; Industry, Public Services, Arts &amp; Humanities, or Multidisciplinary Studies.  We’ll have more information on the endorsement areas a little later in this presentation.</a:t>
            </a:r>
            <a:endParaRPr/>
          </a:p>
          <a:p>
            <a:pPr marL="0" lvl="0" indent="0" algn="l" rtl="0">
              <a:lnSpc>
                <a:spcPct val="100000"/>
              </a:lnSpc>
              <a:spcBef>
                <a:spcPts val="0"/>
              </a:spcBef>
              <a:spcAft>
                <a:spcPts val="0"/>
              </a:spcAft>
              <a:buSzPts val="1400"/>
              <a:buNone/>
            </a:pPr>
            <a:r>
              <a:rPr lang="en-US"/>
              <a:t>The endorsement should be chosen based on </a:t>
            </a:r>
            <a:r>
              <a:rPr lang="en-US" b="1"/>
              <a:t>the student’s </a:t>
            </a:r>
            <a:r>
              <a:rPr lang="en-US"/>
              <a:t>individual interests and career goals, and should align with courses the student intends to take while in high school.  There are notes throughout the course catalog about which endorsement areas certain courses support.</a:t>
            </a:r>
            <a:endParaRPr/>
          </a:p>
          <a:p>
            <a:pPr marL="0" lvl="0" indent="0" algn="l" rtl="0">
              <a:lnSpc>
                <a:spcPct val="100000"/>
              </a:lnSpc>
              <a:spcBef>
                <a:spcPts val="0"/>
              </a:spcBef>
              <a:spcAft>
                <a:spcPts val="0"/>
              </a:spcAft>
              <a:buSzPts val="1400"/>
              <a:buNone/>
            </a:pPr>
            <a:endParaRPr/>
          </a:p>
        </p:txBody>
      </p:sp>
      <p:sp>
        <p:nvSpPr>
          <p:cNvPr id="329" name="Google Shape;329;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Before we go any further, it’s important to note that each of the five endorsements require a fourth math credit and a fourth science credit. </a:t>
            </a:r>
            <a:endParaRPr/>
          </a:p>
          <a:p>
            <a:pPr marL="0" lvl="0" indent="0" algn="l" rtl="0">
              <a:lnSpc>
                <a:spcPct val="100000"/>
              </a:lnSpc>
              <a:spcBef>
                <a:spcPts val="0"/>
              </a:spcBef>
              <a:spcAft>
                <a:spcPts val="0"/>
              </a:spcAft>
              <a:buSzPts val="1400"/>
              <a:buNone/>
            </a:pPr>
            <a:r>
              <a:rPr lang="en-US"/>
              <a:t>Algebra II is required for the Distinguished Level of Achievement, or DLA.  </a:t>
            </a:r>
            <a:endParaRPr/>
          </a:p>
          <a:p>
            <a:pPr marL="174708" lvl="0" indent="-174708" algn="l" rtl="0">
              <a:lnSpc>
                <a:spcPct val="100000"/>
              </a:lnSpc>
              <a:spcBef>
                <a:spcPts val="0"/>
              </a:spcBef>
              <a:spcAft>
                <a:spcPts val="0"/>
              </a:spcAft>
              <a:buClr>
                <a:schemeClr val="dk1"/>
              </a:buClr>
              <a:buSzPts val="1200"/>
              <a:buFont typeface="Arial"/>
              <a:buChar char="•"/>
            </a:pPr>
            <a:r>
              <a:rPr lang="en-US"/>
              <a:t>The DLA  is important because it is </a:t>
            </a:r>
            <a:r>
              <a:rPr lang="en-US" b="1"/>
              <a:t>REQUIRED</a:t>
            </a:r>
            <a:r>
              <a:rPr lang="en-US"/>
              <a:t> for the student to be considered for the Top 10% and therefore be eligible for automatic admission to a Texas public college or university.  </a:t>
            </a:r>
            <a:endParaRPr/>
          </a:p>
          <a:p>
            <a:pPr marL="174708" lvl="0" indent="-174708" algn="l" rtl="0">
              <a:lnSpc>
                <a:spcPct val="100000"/>
              </a:lnSpc>
              <a:spcBef>
                <a:spcPts val="0"/>
              </a:spcBef>
              <a:spcAft>
                <a:spcPts val="0"/>
              </a:spcAft>
              <a:buClr>
                <a:schemeClr val="dk1"/>
              </a:buClr>
              <a:buSzPts val="1200"/>
              <a:buFont typeface="Arial"/>
              <a:buChar char="•"/>
            </a:pPr>
            <a:r>
              <a:rPr lang="en-US"/>
              <a:t>The requirements for a DLA are pretty much the same as those for any endorsement; but, Algebra II </a:t>
            </a:r>
            <a:r>
              <a:rPr lang="en-US" b="1"/>
              <a:t>is</a:t>
            </a:r>
            <a:r>
              <a:rPr lang="en-US"/>
              <a:t> specified as a requirement for earning the DLA, </a:t>
            </a:r>
            <a:r>
              <a:rPr lang="en-US" b="1"/>
              <a:t>regardless</a:t>
            </a:r>
            <a:r>
              <a:rPr lang="en-US"/>
              <a:t> of which endorsement you choose to pursue. </a:t>
            </a:r>
            <a:endParaRPr/>
          </a:p>
          <a:p>
            <a:pPr marL="0" lvl="0" indent="0" algn="l" rtl="0">
              <a:lnSpc>
                <a:spcPct val="100000"/>
              </a:lnSpc>
              <a:spcBef>
                <a:spcPts val="0"/>
              </a:spcBef>
              <a:spcAft>
                <a:spcPts val="0"/>
              </a:spcAft>
              <a:buClr>
                <a:schemeClr val="dk1"/>
              </a:buClr>
              <a:buSzPts val="1200"/>
              <a:buFont typeface="Arial"/>
              <a:buNone/>
            </a:pPr>
            <a:r>
              <a:rPr lang="en-US"/>
              <a:t>More information about the importance of Algebra II credit and the DLA and will be covered later in this presentation.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37" name="Google Shape;337;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There are five endorsement categories. Each one is quite different and has its own requirements. </a:t>
            </a:r>
            <a:endParaRPr/>
          </a:p>
          <a:p>
            <a:pPr marL="0" lvl="0" indent="0" algn="l" rtl="0">
              <a:lnSpc>
                <a:spcPct val="100000"/>
              </a:lnSpc>
              <a:spcBef>
                <a:spcPts val="0"/>
              </a:spcBef>
              <a:spcAft>
                <a:spcPts val="0"/>
              </a:spcAft>
              <a:buSzPts val="1400"/>
              <a:buNone/>
            </a:pPr>
            <a:r>
              <a:rPr lang="en-US"/>
              <a:t>When selecting the endorsement, students should think about the courses they want to take and their own specific areas of interest. </a:t>
            </a:r>
            <a:endParaRPr/>
          </a:p>
          <a:p>
            <a:pPr marL="0" lvl="0" indent="0" algn="l" rtl="0">
              <a:lnSpc>
                <a:spcPct val="100000"/>
              </a:lnSpc>
              <a:spcBef>
                <a:spcPts val="0"/>
              </a:spcBef>
              <a:spcAft>
                <a:spcPts val="0"/>
              </a:spcAft>
              <a:buSzPts val="1400"/>
              <a:buNone/>
            </a:pPr>
            <a:r>
              <a:rPr lang="en-US"/>
              <a:t>The endorsements are listed at the top of the course selection sheet. </a:t>
            </a:r>
            <a:endParaRPr/>
          </a:p>
          <a:p>
            <a:pPr marL="0" lvl="0" indent="0" algn="l" rtl="0">
              <a:lnSpc>
                <a:spcPct val="100000"/>
              </a:lnSpc>
              <a:spcBef>
                <a:spcPts val="0"/>
              </a:spcBef>
              <a:spcAft>
                <a:spcPts val="0"/>
              </a:spcAft>
              <a:buSzPts val="1400"/>
              <a:buNone/>
            </a:pPr>
            <a:r>
              <a:rPr lang="en-US"/>
              <a:t>The course catalog includes information on the endorsements in greater detail, but we will briefly go over each one here. </a:t>
            </a:r>
            <a:endParaRPr/>
          </a:p>
        </p:txBody>
      </p:sp>
      <p:sp>
        <p:nvSpPr>
          <p:cNvPr id="345" name="Google Shape;345;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STEM relates to courses of study in advanced math, science, computer science, Career &amp; Technical Education engineering courses, or a combination of courses from up to two of these categories.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 </a:t>
            </a:r>
            <a:endParaRPr/>
          </a:p>
        </p:txBody>
      </p:sp>
      <p:sp>
        <p:nvSpPr>
          <p:cNvPr id="358" name="Google Shape;3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The Business and Industry endorsement includes courses of study from a wide variety of areas of Career &amp; Technical Education, English, in the fields of Journalism or Speech, Technology, or a combination from various Business &amp; Industry categories.  </a:t>
            </a:r>
            <a:endParaRPr/>
          </a:p>
          <a:p>
            <a:pPr marL="0" lvl="0" indent="0" algn="l" rtl="0">
              <a:lnSpc>
                <a:spcPct val="100000"/>
              </a:lnSpc>
              <a:spcBef>
                <a:spcPts val="0"/>
              </a:spcBef>
              <a:spcAft>
                <a:spcPts val="0"/>
              </a:spcAft>
              <a:buClr>
                <a:schemeClr val="dk1"/>
              </a:buClr>
              <a:buSzPts val="1200"/>
              <a:buFont typeface="Arial"/>
              <a:buNone/>
            </a:pPr>
            <a:r>
              <a:rPr lang="en-US"/>
              <a:t>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 </a:t>
            </a:r>
            <a:endParaRPr/>
          </a:p>
        </p:txBody>
      </p:sp>
      <p:sp>
        <p:nvSpPr>
          <p:cNvPr id="367" name="Google Shape;367;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47"/>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47"/>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3" name="Google Shape;93;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48"/>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8"/>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9" name="Google Shape;99;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4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49"/>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9"/>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6" name="Google Shape;106;p49"/>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7" name="Google Shape;107;p4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1" name="Google Shape;111;p49"/>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2" name="Google Shape;112;p49"/>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50"/>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0"/>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6" name="Google Shape;116;p5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51"/>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1"/>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2" name="Google Shape;122;p51"/>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3" name="Google Shape;123;p5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5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27" name="Google Shape;127;p51"/>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28" name="Google Shape;128;p5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52"/>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2"/>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2" name="Google Shape;132;p52"/>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3" name="Google Shape;133;p5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5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5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5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3"/>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0" name="Google Shape;140;p5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5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54"/>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4"/>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7" name="Google Shape;147;p5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54"/>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p3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166" name="Google Shape;166;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5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5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2" name="Google Shape;172;p5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grpSp>
        <p:nvGrpSpPr>
          <p:cNvPr id="25" name="Google Shape;25;p36"/>
          <p:cNvGrpSpPr/>
          <p:nvPr/>
        </p:nvGrpSpPr>
        <p:grpSpPr>
          <a:xfrm>
            <a:off x="-16934" y="0"/>
            <a:ext cx="12231160" cy="6856214"/>
            <a:chOff x="-16934" y="0"/>
            <a:chExt cx="12231160" cy="6856214"/>
          </a:xfrm>
        </p:grpSpPr>
        <p:pic>
          <p:nvPicPr>
            <p:cNvPr id="26" name="Google Shape;26;p36"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7" name="Google Shape;27;p36"/>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6"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9" name="Google Shape;29;p36"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30" name="Google Shape;30;p36"/>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6"/>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32" name="Google Shape;32;p36"/>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6"/>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5" name="Google Shape;35;p36"/>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56"/>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6"/>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78" name="Google Shape;178;p5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1"/>
        <p:cNvGrpSpPr/>
        <p:nvPr/>
      </p:nvGrpSpPr>
      <p:grpSpPr>
        <a:xfrm>
          <a:off x="0" y="0"/>
          <a:ext cx="0" cy="0"/>
          <a:chOff x="0" y="0"/>
          <a:chExt cx="0" cy="0"/>
        </a:xfrm>
      </p:grpSpPr>
      <p:sp>
        <p:nvSpPr>
          <p:cNvPr id="182" name="Google Shape;182;p5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7"/>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84" name="Google Shape;184;p57"/>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85" name="Google Shape;185;p5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5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8"/>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91" name="Google Shape;191;p58"/>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92" name="Google Shape;192;p58"/>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93" name="Google Shape;193;p58"/>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194" name="Google Shape;194;p5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5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5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7"/>
        <p:cNvGrpSpPr/>
        <p:nvPr/>
      </p:nvGrpSpPr>
      <p:grpSpPr>
        <a:xfrm>
          <a:off x="0" y="0"/>
          <a:ext cx="0" cy="0"/>
          <a:chOff x="0" y="0"/>
          <a:chExt cx="0" cy="0"/>
        </a:xfrm>
      </p:grpSpPr>
      <p:sp>
        <p:nvSpPr>
          <p:cNvPr id="198" name="Google Shape;198;p5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
        <p:nvSpPr>
          <p:cNvPr id="203" name="Google Shape;203;p6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6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6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6"/>
        <p:cNvGrpSpPr/>
        <p:nvPr/>
      </p:nvGrpSpPr>
      <p:grpSpPr>
        <a:xfrm>
          <a:off x="0" y="0"/>
          <a:ext cx="0" cy="0"/>
          <a:chOff x="0" y="0"/>
          <a:chExt cx="0" cy="0"/>
        </a:xfrm>
      </p:grpSpPr>
      <p:sp>
        <p:nvSpPr>
          <p:cNvPr id="207" name="Google Shape;207;p61"/>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61"/>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209" name="Google Shape;209;p61"/>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0" name="Google Shape;210;p6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6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6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3"/>
        <p:cNvGrpSpPr/>
        <p:nvPr/>
      </p:nvGrpSpPr>
      <p:grpSpPr>
        <a:xfrm>
          <a:off x="0" y="0"/>
          <a:ext cx="0" cy="0"/>
          <a:chOff x="0" y="0"/>
          <a:chExt cx="0" cy="0"/>
        </a:xfrm>
      </p:grpSpPr>
      <p:sp>
        <p:nvSpPr>
          <p:cNvPr id="214" name="Google Shape;214;p62"/>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2"/>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16" name="Google Shape;216;p62"/>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17" name="Google Shape;217;p6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6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6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20"/>
        <p:cNvGrpSpPr/>
        <p:nvPr/>
      </p:nvGrpSpPr>
      <p:grpSpPr>
        <a:xfrm>
          <a:off x="0" y="0"/>
          <a:ext cx="0" cy="0"/>
          <a:chOff x="0" y="0"/>
          <a:chExt cx="0" cy="0"/>
        </a:xfrm>
      </p:grpSpPr>
      <p:sp>
        <p:nvSpPr>
          <p:cNvPr id="221" name="Google Shape;221;p63"/>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63"/>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223" name="Google Shape;223;p63"/>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24" name="Google Shape;224;p6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6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27"/>
        <p:cNvGrpSpPr/>
        <p:nvPr/>
      </p:nvGrpSpPr>
      <p:grpSpPr>
        <a:xfrm>
          <a:off x="0" y="0"/>
          <a:ext cx="0" cy="0"/>
          <a:chOff x="0" y="0"/>
          <a:chExt cx="0" cy="0"/>
        </a:xfrm>
      </p:grpSpPr>
      <p:sp>
        <p:nvSpPr>
          <p:cNvPr id="228" name="Google Shape;228;p64"/>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4"/>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30" name="Google Shape;230;p6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6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33"/>
        <p:cNvGrpSpPr/>
        <p:nvPr/>
      </p:nvGrpSpPr>
      <p:grpSpPr>
        <a:xfrm>
          <a:off x="0" y="0"/>
          <a:ext cx="0" cy="0"/>
          <a:chOff x="0" y="0"/>
          <a:chExt cx="0" cy="0"/>
        </a:xfrm>
      </p:grpSpPr>
      <p:sp>
        <p:nvSpPr>
          <p:cNvPr id="234" name="Google Shape;234;p65"/>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65"/>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36" name="Google Shape;236;p65"/>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37" name="Google Shape;237;p6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6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
        <p:nvSpPr>
          <p:cNvPr id="240" name="Google Shape;240;p65"/>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41" name="Google Shape;241;p65"/>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cxnSp>
        <p:nvCxnSpPr>
          <p:cNvPr id="37" name="Google Shape;37;p4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8" name="Google Shape;38;p4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0" name="Google Shape;40;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42"/>
        <p:cNvGrpSpPr/>
        <p:nvPr/>
      </p:nvGrpSpPr>
      <p:grpSpPr>
        <a:xfrm>
          <a:off x="0" y="0"/>
          <a:ext cx="0" cy="0"/>
          <a:chOff x="0" y="0"/>
          <a:chExt cx="0" cy="0"/>
        </a:xfrm>
      </p:grpSpPr>
      <p:sp>
        <p:nvSpPr>
          <p:cNvPr id="243" name="Google Shape;243;p66"/>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6"/>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245" name="Google Shape;245;p6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6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8"/>
        <p:cNvGrpSpPr/>
        <p:nvPr/>
      </p:nvGrpSpPr>
      <p:grpSpPr>
        <a:xfrm>
          <a:off x="0" y="0"/>
          <a:ext cx="0" cy="0"/>
          <a:chOff x="0" y="0"/>
          <a:chExt cx="0" cy="0"/>
        </a:xfrm>
      </p:grpSpPr>
      <p:sp>
        <p:nvSpPr>
          <p:cNvPr id="249" name="Google Shape;249;p6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7"/>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1" name="Google Shape;251;p67"/>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52" name="Google Shape;252;p67"/>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3" name="Google Shape;253;p67"/>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54" name="Google Shape;254;p67"/>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5" name="Google Shape;255;p67"/>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56" name="Google Shape;256;p67"/>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257" name="Google Shape;257;p67"/>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258" name="Google Shape;258;p6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6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6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61"/>
        <p:cNvGrpSpPr/>
        <p:nvPr/>
      </p:nvGrpSpPr>
      <p:grpSpPr>
        <a:xfrm>
          <a:off x="0" y="0"/>
          <a:ext cx="0" cy="0"/>
          <a:chOff x="0" y="0"/>
          <a:chExt cx="0" cy="0"/>
        </a:xfrm>
      </p:grpSpPr>
      <p:sp>
        <p:nvSpPr>
          <p:cNvPr id="262" name="Google Shape;262;p6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68"/>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64" name="Google Shape;264;p6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5" name="Google Shape;265;p68"/>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66" name="Google Shape;266;p68"/>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67" name="Google Shape;267;p68"/>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8" name="Google Shape;268;p68"/>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69" name="Google Shape;269;p68"/>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70" name="Google Shape;270;p68"/>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71" name="Google Shape;271;p68"/>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272" name="Google Shape;272;p68"/>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273" name="Google Shape;273;p68"/>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274" name="Google Shape;274;p6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6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6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7"/>
        <p:cNvGrpSpPr/>
        <p:nvPr/>
      </p:nvGrpSpPr>
      <p:grpSpPr>
        <a:xfrm>
          <a:off x="0" y="0"/>
          <a:ext cx="0" cy="0"/>
          <a:chOff x="0" y="0"/>
          <a:chExt cx="0" cy="0"/>
        </a:xfrm>
      </p:grpSpPr>
      <p:sp>
        <p:nvSpPr>
          <p:cNvPr id="278" name="Google Shape;278;p6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9"/>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80" name="Google Shape;280;p6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3"/>
        <p:cNvGrpSpPr/>
        <p:nvPr/>
      </p:nvGrpSpPr>
      <p:grpSpPr>
        <a:xfrm>
          <a:off x="0" y="0"/>
          <a:ext cx="0" cy="0"/>
          <a:chOff x="0" y="0"/>
          <a:chExt cx="0" cy="0"/>
        </a:xfrm>
      </p:grpSpPr>
      <p:sp>
        <p:nvSpPr>
          <p:cNvPr id="284" name="Google Shape;284;p70"/>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70"/>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86" name="Google Shape;286;p7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7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7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46" name="Google Shape;46;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41"/>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cxnSp>
        <p:nvCxnSpPr>
          <p:cNvPr id="51" name="Google Shape;51;p4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2" name="Google Shape;52;p4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42"/>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5" name="Google Shape;55;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61" name="Google Shape;61;p43"/>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2" name="Google Shape;62;p43"/>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63" name="Google Shape;63;p43"/>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4" name="Google Shape;64;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7" name="Google Shape;67;p4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4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7" name="Google Shape;77;p45"/>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8" name="Google Shape;78;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45"/>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46"/>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6"/>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5" name="Google Shape;85;p46"/>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6" name="Google Shape;86;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0.png"/><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35"/>
          <p:cNvGrpSpPr/>
          <p:nvPr/>
        </p:nvGrpSpPr>
        <p:grpSpPr>
          <a:xfrm>
            <a:off x="-15736" y="0"/>
            <a:ext cx="12229962" cy="6856214"/>
            <a:chOff x="-15736" y="0"/>
            <a:chExt cx="12229962" cy="6856214"/>
          </a:xfrm>
        </p:grpSpPr>
        <p:pic>
          <p:nvPicPr>
            <p:cNvPr id="11" name="Google Shape;11;p35"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35"/>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35"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35"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 name="Google Shape;16;p3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151"/>
        <p:cNvGrpSpPr/>
        <p:nvPr/>
      </p:nvGrpSpPr>
      <p:grpSpPr>
        <a:xfrm>
          <a:off x="0" y="0"/>
          <a:ext cx="0" cy="0"/>
          <a:chOff x="0" y="0"/>
          <a:chExt cx="0" cy="0"/>
        </a:xfrm>
      </p:grpSpPr>
      <p:pic>
        <p:nvPicPr>
          <p:cNvPr id="152" name="Google Shape;152;p38"/>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53" name="Google Shape;153;p38"/>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54" name="Google Shape;154;p38"/>
          <p:cNvSpPr/>
          <p:nvPr/>
        </p:nvSpPr>
        <p:spPr>
          <a:xfrm>
            <a:off x="860901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38"/>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56" name="Google Shape;156;p38"/>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7" name="Google Shape;157;p3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59" name="Google Shape;159;p3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0" name="Google Shape;160;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1ecb10ed210_0_4"/>
          <p:cNvPicPr preferRelativeResize="0"/>
          <p:nvPr/>
        </p:nvPicPr>
        <p:blipFill rotWithShape="1">
          <a:blip r:embed="rId3">
            <a:alphaModFix/>
          </a:blip>
          <a:srcRect/>
          <a:stretch/>
        </p:blipFill>
        <p:spPr>
          <a:xfrm>
            <a:off x="9532113" y="728625"/>
            <a:ext cx="1876425" cy="1047750"/>
          </a:xfrm>
          <a:prstGeom prst="rect">
            <a:avLst/>
          </a:prstGeom>
          <a:noFill/>
          <a:ln>
            <a:noFill/>
          </a:ln>
        </p:spPr>
      </p:pic>
      <p:pic>
        <p:nvPicPr>
          <p:cNvPr id="295" name="Google Shape;295;g1ecb10ed210_0_4"/>
          <p:cNvPicPr preferRelativeResize="0"/>
          <p:nvPr/>
        </p:nvPicPr>
        <p:blipFill rotWithShape="1">
          <a:blip r:embed="rId3">
            <a:alphaModFix/>
          </a:blip>
          <a:srcRect/>
          <a:stretch/>
        </p:blipFill>
        <p:spPr>
          <a:xfrm>
            <a:off x="714550" y="728625"/>
            <a:ext cx="1876425" cy="1047750"/>
          </a:xfrm>
          <a:prstGeom prst="rect">
            <a:avLst/>
          </a:prstGeom>
          <a:noFill/>
          <a:ln>
            <a:noFill/>
          </a:ln>
        </p:spPr>
      </p:pic>
      <p:sp>
        <p:nvSpPr>
          <p:cNvPr id="296" name="Google Shape;296;g1ecb10ed210_0_4"/>
          <p:cNvSpPr txBox="1"/>
          <p:nvPr/>
        </p:nvSpPr>
        <p:spPr>
          <a:xfrm>
            <a:off x="1335438" y="1949550"/>
            <a:ext cx="27846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Garamond"/>
                <a:ea typeface="Garamond"/>
                <a:cs typeface="Garamond"/>
                <a:sym typeface="Garamond"/>
              </a:rPr>
              <a:t>Tonight’s Presentation</a:t>
            </a:r>
            <a:endParaRPr sz="2700" b="1" i="0" u="none" strike="noStrike" cap="none">
              <a:solidFill>
                <a:srgbClr val="000000"/>
              </a:solidFill>
              <a:latin typeface="Garamond"/>
              <a:ea typeface="Garamond"/>
              <a:cs typeface="Garamond"/>
              <a:sym typeface="Garamond"/>
            </a:endParaRPr>
          </a:p>
        </p:txBody>
      </p:sp>
      <p:sp>
        <p:nvSpPr>
          <p:cNvPr id="297" name="Google Shape;297;g1ecb10ed210_0_4"/>
          <p:cNvSpPr txBox="1"/>
          <p:nvPr/>
        </p:nvSpPr>
        <p:spPr>
          <a:xfrm>
            <a:off x="4724400" y="1980300"/>
            <a:ext cx="27846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Garamond"/>
                <a:ea typeface="Garamond"/>
                <a:cs typeface="Garamond"/>
                <a:sym typeface="Garamond"/>
              </a:rPr>
              <a:t>Course Selection Worksheet</a:t>
            </a:r>
            <a:endParaRPr sz="2500" b="1" i="0" u="none" strike="noStrike" cap="none">
              <a:solidFill>
                <a:srgbClr val="000000"/>
              </a:solidFill>
              <a:latin typeface="Garamond"/>
              <a:ea typeface="Garamond"/>
              <a:cs typeface="Garamond"/>
              <a:sym typeface="Garamond"/>
            </a:endParaRPr>
          </a:p>
        </p:txBody>
      </p:sp>
      <p:pic>
        <p:nvPicPr>
          <p:cNvPr id="298" name="Google Shape;298;g1ecb10ed210_0_4"/>
          <p:cNvPicPr preferRelativeResize="0"/>
          <p:nvPr/>
        </p:nvPicPr>
        <p:blipFill>
          <a:blip r:embed="rId4">
            <a:alphaModFix/>
          </a:blip>
          <a:stretch>
            <a:fillRect/>
          </a:stretch>
        </p:blipFill>
        <p:spPr>
          <a:xfrm>
            <a:off x="1562025" y="3138525"/>
            <a:ext cx="2467725" cy="2430651"/>
          </a:xfrm>
          <a:prstGeom prst="rect">
            <a:avLst/>
          </a:prstGeom>
          <a:noFill/>
          <a:ln>
            <a:noFill/>
          </a:ln>
        </p:spPr>
      </p:pic>
      <p:sp>
        <p:nvSpPr>
          <p:cNvPr id="299" name="Google Shape;299;g1ecb10ed210_0_4"/>
          <p:cNvSpPr txBox="1"/>
          <p:nvPr/>
        </p:nvSpPr>
        <p:spPr>
          <a:xfrm>
            <a:off x="8320413" y="2000013"/>
            <a:ext cx="2356500" cy="9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b="1">
                <a:solidFill>
                  <a:srgbClr val="262626"/>
                </a:solidFill>
                <a:latin typeface="Garamond"/>
                <a:ea typeface="Garamond"/>
                <a:cs typeface="Garamond"/>
                <a:sym typeface="Garamond"/>
              </a:rPr>
              <a:t>Course Catalog</a:t>
            </a:r>
            <a:endParaRPr sz="2600" b="1">
              <a:solidFill>
                <a:srgbClr val="262626"/>
              </a:solidFill>
              <a:latin typeface="Garamond"/>
              <a:ea typeface="Garamond"/>
              <a:cs typeface="Garamond"/>
              <a:sym typeface="Garamond"/>
            </a:endParaRPr>
          </a:p>
        </p:txBody>
      </p:sp>
      <p:pic>
        <p:nvPicPr>
          <p:cNvPr id="300" name="Google Shape;300;g1ecb10ed210_0_4"/>
          <p:cNvPicPr preferRelativeResize="0"/>
          <p:nvPr/>
        </p:nvPicPr>
        <p:blipFill>
          <a:blip r:embed="rId5">
            <a:alphaModFix/>
          </a:blip>
          <a:stretch>
            <a:fillRect/>
          </a:stretch>
        </p:blipFill>
        <p:spPr>
          <a:xfrm>
            <a:off x="8359850" y="3177962"/>
            <a:ext cx="2277625" cy="2277625"/>
          </a:xfrm>
          <a:prstGeom prst="rect">
            <a:avLst/>
          </a:prstGeom>
          <a:noFill/>
          <a:ln>
            <a:noFill/>
          </a:ln>
        </p:spPr>
      </p:pic>
      <p:pic>
        <p:nvPicPr>
          <p:cNvPr id="301" name="Google Shape;301;g1ecb10ed210_0_4"/>
          <p:cNvPicPr preferRelativeResize="0"/>
          <p:nvPr/>
        </p:nvPicPr>
        <p:blipFill>
          <a:blip r:embed="rId6">
            <a:alphaModFix/>
          </a:blip>
          <a:stretch>
            <a:fillRect/>
          </a:stretch>
        </p:blipFill>
        <p:spPr>
          <a:xfrm>
            <a:off x="4818325" y="3138525"/>
            <a:ext cx="2356500" cy="2356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9"/>
          <p:cNvSpPr txBox="1">
            <a:spLocks noGrp="1"/>
          </p:cNvSpPr>
          <p:nvPr>
            <p:ph type="title" idx="4294967295"/>
          </p:nvPr>
        </p:nvSpPr>
        <p:spPr>
          <a:xfrm>
            <a:off x="461682" y="317805"/>
            <a:ext cx="11231879"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Public Services</a:t>
            </a:r>
            <a:endParaRPr/>
          </a:p>
        </p:txBody>
      </p:sp>
      <p:pic>
        <p:nvPicPr>
          <p:cNvPr id="379" name="Google Shape;379;p9"/>
          <p:cNvPicPr preferRelativeResize="0"/>
          <p:nvPr/>
        </p:nvPicPr>
        <p:blipFill rotWithShape="1">
          <a:blip r:embed="rId3">
            <a:alphaModFix/>
          </a:blip>
          <a:srcRect/>
          <a:stretch/>
        </p:blipFill>
        <p:spPr>
          <a:xfrm>
            <a:off x="10786177" y="152903"/>
            <a:ext cx="1092621" cy="811808"/>
          </a:xfrm>
          <a:prstGeom prst="rect">
            <a:avLst/>
          </a:prstGeom>
          <a:noFill/>
          <a:ln>
            <a:noFill/>
          </a:ln>
        </p:spPr>
      </p:pic>
      <p:pic>
        <p:nvPicPr>
          <p:cNvPr id="380" name="Google Shape;380;p9"/>
          <p:cNvPicPr preferRelativeResize="0"/>
          <p:nvPr/>
        </p:nvPicPr>
        <p:blipFill rotWithShape="1">
          <a:blip r:embed="rId4">
            <a:alphaModFix/>
          </a:blip>
          <a:srcRect/>
          <a:stretch/>
        </p:blipFill>
        <p:spPr>
          <a:xfrm>
            <a:off x="902866" y="1948544"/>
            <a:ext cx="10418277" cy="2202316"/>
          </a:xfrm>
          <a:prstGeom prst="rect">
            <a:avLst/>
          </a:prstGeom>
          <a:noFill/>
          <a:ln>
            <a:noFill/>
          </a:ln>
        </p:spPr>
      </p:pic>
      <p:pic>
        <p:nvPicPr>
          <p:cNvPr id="381" name="Google Shape;381;p9"/>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0"/>
          <p:cNvSpPr txBox="1">
            <a:spLocks noGrp="1"/>
          </p:cNvSpPr>
          <p:nvPr>
            <p:ph type="title" idx="4294967295"/>
          </p:nvPr>
        </p:nvSpPr>
        <p:spPr>
          <a:xfrm>
            <a:off x="505609" y="375068"/>
            <a:ext cx="11177196"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Arts &amp; Humanities</a:t>
            </a:r>
            <a:endParaRPr/>
          </a:p>
        </p:txBody>
      </p:sp>
      <p:pic>
        <p:nvPicPr>
          <p:cNvPr id="388" name="Google Shape;388;p10"/>
          <p:cNvPicPr preferRelativeResize="0"/>
          <p:nvPr/>
        </p:nvPicPr>
        <p:blipFill rotWithShape="1">
          <a:blip r:embed="rId3">
            <a:alphaModFix/>
          </a:blip>
          <a:srcRect b="11303"/>
          <a:stretch/>
        </p:blipFill>
        <p:spPr>
          <a:xfrm>
            <a:off x="10808137" y="0"/>
            <a:ext cx="1250653" cy="1291875"/>
          </a:xfrm>
          <a:prstGeom prst="rect">
            <a:avLst/>
          </a:prstGeom>
          <a:noFill/>
          <a:ln>
            <a:noFill/>
          </a:ln>
        </p:spPr>
      </p:pic>
      <p:pic>
        <p:nvPicPr>
          <p:cNvPr id="389" name="Google Shape;389;p10"/>
          <p:cNvPicPr preferRelativeResize="0"/>
          <p:nvPr/>
        </p:nvPicPr>
        <p:blipFill rotWithShape="1">
          <a:blip r:embed="rId4">
            <a:alphaModFix/>
          </a:blip>
          <a:srcRect/>
          <a:stretch/>
        </p:blipFill>
        <p:spPr>
          <a:xfrm>
            <a:off x="1750851" y="1397207"/>
            <a:ext cx="8686711" cy="4840307"/>
          </a:xfrm>
          <a:prstGeom prst="rect">
            <a:avLst/>
          </a:prstGeom>
          <a:noFill/>
          <a:ln>
            <a:noFill/>
          </a:ln>
        </p:spPr>
      </p:pic>
      <p:pic>
        <p:nvPicPr>
          <p:cNvPr id="390" name="Google Shape;390;p10"/>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1"/>
          <p:cNvSpPr txBox="1">
            <a:spLocks noGrp="1"/>
          </p:cNvSpPr>
          <p:nvPr>
            <p:ph type="title" idx="4294967295"/>
          </p:nvPr>
        </p:nvSpPr>
        <p:spPr>
          <a:xfrm>
            <a:off x="494851" y="344992"/>
            <a:ext cx="11209468"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Multidisciplinary Studies</a:t>
            </a:r>
            <a:endParaRPr/>
          </a:p>
        </p:txBody>
      </p:sp>
      <p:pic>
        <p:nvPicPr>
          <p:cNvPr id="397" name="Google Shape;397;p11"/>
          <p:cNvPicPr preferRelativeResize="0"/>
          <p:nvPr/>
        </p:nvPicPr>
        <p:blipFill rotWithShape="1">
          <a:blip r:embed="rId3">
            <a:alphaModFix/>
          </a:blip>
          <a:srcRect/>
          <a:stretch/>
        </p:blipFill>
        <p:spPr>
          <a:xfrm>
            <a:off x="10293261" y="0"/>
            <a:ext cx="1656446" cy="1355658"/>
          </a:xfrm>
          <a:prstGeom prst="rect">
            <a:avLst/>
          </a:prstGeom>
          <a:noFill/>
          <a:ln>
            <a:noFill/>
          </a:ln>
        </p:spPr>
      </p:pic>
      <p:pic>
        <p:nvPicPr>
          <p:cNvPr id="398" name="Google Shape;398;p11"/>
          <p:cNvPicPr preferRelativeResize="0"/>
          <p:nvPr/>
        </p:nvPicPr>
        <p:blipFill rotWithShape="1">
          <a:blip r:embed="rId4">
            <a:alphaModFix/>
          </a:blip>
          <a:srcRect/>
          <a:stretch/>
        </p:blipFill>
        <p:spPr>
          <a:xfrm>
            <a:off x="1054235" y="1982210"/>
            <a:ext cx="9862537" cy="2959904"/>
          </a:xfrm>
          <a:prstGeom prst="rect">
            <a:avLst/>
          </a:prstGeom>
          <a:noFill/>
          <a:ln>
            <a:noFill/>
          </a:ln>
        </p:spPr>
      </p:pic>
      <p:pic>
        <p:nvPicPr>
          <p:cNvPr id="399" name="Google Shape;399;p11"/>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chemeClr val="dk1"/>
              </a:buClr>
              <a:buSzPct val="100000"/>
              <a:buFont typeface="Garamond"/>
              <a:buNone/>
            </a:pPr>
            <a:endParaRPr sz="1600" b="0" i="1" u="none" strike="noStrike" cap="none">
              <a:solidFill>
                <a:schemeClr val="dk1"/>
              </a:solidFill>
              <a:latin typeface="Garamond"/>
              <a:ea typeface="Garamond"/>
              <a:cs typeface="Garamond"/>
              <a:sym typeface="Garamond"/>
            </a:endParaRPr>
          </a:p>
        </p:txBody>
      </p:sp>
      <p:sp>
        <p:nvSpPr>
          <p:cNvPr id="406" name="Google Shape;406;p18"/>
          <p:cNvSpPr txBox="1"/>
          <p:nvPr/>
        </p:nvSpPr>
        <p:spPr>
          <a:xfrm>
            <a:off x="463138" y="1020719"/>
            <a:ext cx="1124593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Garamond"/>
                <a:ea typeface="Garamond"/>
                <a:cs typeface="Garamond"/>
                <a:sym typeface="Garamond"/>
              </a:rPr>
              <a:t>Top 10% Rule</a:t>
            </a:r>
            <a:endParaRPr sz="1400" b="0" i="0" u="none" strike="noStrike" cap="none">
              <a:solidFill>
                <a:srgbClr val="000000"/>
              </a:solidFill>
              <a:latin typeface="Arial"/>
              <a:ea typeface="Arial"/>
              <a:cs typeface="Arial"/>
              <a:sym typeface="Arial"/>
            </a:endParaRPr>
          </a:p>
        </p:txBody>
      </p:sp>
      <p:pic>
        <p:nvPicPr>
          <p:cNvPr id="407" name="Google Shape;407;p18"/>
          <p:cNvPicPr preferRelativeResize="0"/>
          <p:nvPr/>
        </p:nvPicPr>
        <p:blipFill rotWithShape="1">
          <a:blip r:embed="rId3">
            <a:alphaModFix/>
          </a:blip>
          <a:srcRect r="2452" b="2312"/>
          <a:stretch/>
        </p:blipFill>
        <p:spPr>
          <a:xfrm>
            <a:off x="1898445" y="779467"/>
            <a:ext cx="1640402" cy="1551036"/>
          </a:xfrm>
          <a:prstGeom prst="rect">
            <a:avLst/>
          </a:prstGeom>
          <a:noFill/>
          <a:ln>
            <a:noFill/>
          </a:ln>
        </p:spPr>
      </p:pic>
      <p:sp>
        <p:nvSpPr>
          <p:cNvPr id="408" name="Google Shape;408;p18"/>
          <p:cNvSpPr/>
          <p:nvPr/>
        </p:nvSpPr>
        <p:spPr>
          <a:xfrm>
            <a:off x="1287000" y="2442050"/>
            <a:ext cx="9916500" cy="34419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aramond"/>
                <a:ea typeface="Garamond"/>
                <a:cs typeface="Garamond"/>
                <a:sym typeface="Garamond"/>
              </a:rPr>
              <a:t>A student whose class rank* is in the top 10 percent of the graduating class may be eligible for automatic admission consideration at a Texas public college or university with the exception of the University of Texas at Austin, which is top 6%. </a:t>
            </a:r>
            <a:endParaRPr sz="28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chemeClr val="dk1"/>
                </a:solidFill>
                <a:latin typeface="Garamond"/>
                <a:ea typeface="Garamond"/>
                <a:cs typeface="Garamond"/>
                <a:sym typeface="Garamond"/>
              </a:rPr>
              <a:t>*Class rank must be based on the student’s rank at the end of the 11</a:t>
            </a:r>
            <a:r>
              <a:rPr lang="en-US" sz="2800" b="0" i="1" u="sng" strike="noStrike" cap="none" baseline="30000">
                <a:solidFill>
                  <a:schemeClr val="dk1"/>
                </a:solidFill>
                <a:latin typeface="Garamond"/>
                <a:ea typeface="Garamond"/>
                <a:cs typeface="Garamond"/>
                <a:sym typeface="Garamond"/>
              </a:rPr>
              <a:t>th</a:t>
            </a:r>
            <a:r>
              <a:rPr lang="en-US" sz="2800" b="0" i="1" u="none" strike="noStrike" cap="none">
                <a:solidFill>
                  <a:schemeClr val="dk1"/>
                </a:solidFill>
                <a:latin typeface="Garamond"/>
                <a:ea typeface="Garamond"/>
                <a:cs typeface="Garamond"/>
                <a:sym typeface="Garamond"/>
              </a:rPr>
              <a:t> grade, middle of 12</a:t>
            </a:r>
            <a:r>
              <a:rPr lang="en-US" sz="2800" b="0" i="1" u="sng" strike="noStrike" cap="none" baseline="30000">
                <a:solidFill>
                  <a:schemeClr val="dk1"/>
                </a:solidFill>
                <a:latin typeface="Garamond"/>
                <a:ea typeface="Garamond"/>
                <a:cs typeface="Garamond"/>
                <a:sym typeface="Garamond"/>
              </a:rPr>
              <a:t>th</a:t>
            </a:r>
            <a:r>
              <a:rPr lang="en-US" sz="2800" b="0" i="1" u="none" strike="noStrike" cap="none">
                <a:solidFill>
                  <a:schemeClr val="dk1"/>
                </a:solidFill>
                <a:latin typeface="Garamond"/>
                <a:ea typeface="Garamond"/>
                <a:cs typeface="Garamond"/>
                <a:sym typeface="Garamond"/>
              </a:rPr>
              <a:t> grade, or at high school graduation, whichever is most recent at the college or university’s application deadline.</a:t>
            </a:r>
            <a:endParaRPr sz="2800" b="0" i="0" u="none" strike="noStrike" cap="none">
              <a:solidFill>
                <a:schemeClr val="dk1"/>
              </a:solidFill>
              <a:latin typeface="Garamond"/>
              <a:ea typeface="Garamond"/>
              <a:cs typeface="Garamond"/>
              <a:sym typeface="Garamond"/>
            </a:endParaRPr>
          </a:p>
        </p:txBody>
      </p:sp>
      <p:pic>
        <p:nvPicPr>
          <p:cNvPr id="409" name="Google Shape;409;p18"/>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1"/>
          <p:cNvSpPr txBox="1"/>
          <p:nvPr/>
        </p:nvSpPr>
        <p:spPr>
          <a:xfrm>
            <a:off x="510637" y="833327"/>
            <a:ext cx="1124593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Garamond"/>
                <a:ea typeface="Garamond"/>
                <a:cs typeface="Garamond"/>
                <a:sym typeface="Garamond"/>
              </a:rPr>
              <a:t>Katy ISD Grading Scale </a:t>
            </a:r>
            <a:endParaRPr sz="1400" b="0" i="0" u="none" strike="noStrike" cap="none">
              <a:solidFill>
                <a:srgbClr val="000000"/>
              </a:solidFill>
              <a:latin typeface="Arial"/>
              <a:ea typeface="Arial"/>
              <a:cs typeface="Arial"/>
              <a:sym typeface="Arial"/>
            </a:endParaRPr>
          </a:p>
        </p:txBody>
      </p:sp>
      <p:sp>
        <p:nvSpPr>
          <p:cNvPr id="416" name="Google Shape;416;p21"/>
          <p:cNvSpPr/>
          <p:nvPr/>
        </p:nvSpPr>
        <p:spPr>
          <a:xfrm>
            <a:off x="616771" y="4496460"/>
            <a:ext cx="10958456" cy="14311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Garamond"/>
                <a:ea typeface="Garamond"/>
                <a:cs typeface="Garamond"/>
                <a:sym typeface="Garamond"/>
              </a:rPr>
              <a:t>The alphabetic identification for scores 70-79 is a 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Garamond"/>
                <a:ea typeface="Garamond"/>
                <a:cs typeface="Garamond"/>
                <a:sym typeface="Garamond"/>
              </a:rPr>
              <a:t>Students in the top 10% will be provided their numeric class rank in the spring semester of their junior year.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Garamond"/>
                <a:ea typeface="Garamond"/>
                <a:cs typeface="Garamond"/>
                <a:sym typeface="Garamond"/>
              </a:rPr>
              <a:t>Transcripts will include the numeric class rank only for students in the top 10%.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Garamond"/>
                <a:ea typeface="Garamond"/>
                <a:cs typeface="Garamond"/>
                <a:sym typeface="Garamond"/>
              </a:rPr>
              <a:t>Students beyond the top 10% will be provided their quartile rank in the spring semester of their junior year.</a:t>
            </a:r>
            <a:endParaRPr sz="1400" b="0" i="0" u="none" strike="noStrike" cap="none">
              <a:solidFill>
                <a:srgbClr val="000000"/>
              </a:solidFill>
              <a:latin typeface="Arial"/>
              <a:ea typeface="Arial"/>
              <a:cs typeface="Arial"/>
              <a:sym typeface="Arial"/>
            </a:endParaRPr>
          </a:p>
        </p:txBody>
      </p:sp>
      <p:pic>
        <p:nvPicPr>
          <p:cNvPr id="417" name="Google Shape;417;p21"/>
          <p:cNvPicPr preferRelativeResize="0"/>
          <p:nvPr/>
        </p:nvPicPr>
        <p:blipFill rotWithShape="1">
          <a:blip r:embed="rId3">
            <a:alphaModFix/>
          </a:blip>
          <a:srcRect t="1912"/>
          <a:stretch/>
        </p:blipFill>
        <p:spPr>
          <a:xfrm>
            <a:off x="2455109" y="1934676"/>
            <a:ext cx="7281781" cy="2229876"/>
          </a:xfrm>
          <a:prstGeom prst="rect">
            <a:avLst/>
          </a:prstGeom>
          <a:noFill/>
          <a:ln>
            <a:noFill/>
          </a:ln>
        </p:spPr>
      </p:pic>
      <p:pic>
        <p:nvPicPr>
          <p:cNvPr id="418" name="Google Shape;418;p21"/>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2"/>
          <p:cNvSpPr txBox="1">
            <a:spLocks noGrp="1"/>
          </p:cNvSpPr>
          <p:nvPr>
            <p:ph type="title" idx="4294967295"/>
          </p:nvPr>
        </p:nvSpPr>
        <p:spPr>
          <a:xfrm>
            <a:off x="303006" y="314755"/>
            <a:ext cx="11585986" cy="119941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ct val="100000"/>
              <a:buFont typeface="Garamond"/>
              <a:buNone/>
            </a:pPr>
            <a:r>
              <a:rPr lang="en-US"/>
              <a:t>Gifted and Talented Typical Secondary Course Pathway</a:t>
            </a:r>
            <a:endParaRPr/>
          </a:p>
        </p:txBody>
      </p:sp>
      <p:graphicFrame>
        <p:nvGraphicFramePr>
          <p:cNvPr id="425" name="Google Shape;425;p22"/>
          <p:cNvGraphicFramePr/>
          <p:nvPr/>
        </p:nvGraphicFramePr>
        <p:xfrm>
          <a:off x="1019168" y="1514170"/>
          <a:ext cx="3000000" cy="3000000"/>
        </p:xfrm>
        <a:graphic>
          <a:graphicData uri="http://schemas.openxmlformats.org/drawingml/2006/table">
            <a:tbl>
              <a:tblPr firstRow="1" firstCol="1" bandRow="1">
                <a:noFill/>
                <a:tableStyleId>{AD29B9A7-E98B-42AE-94FF-C901D17FA18A}</a:tableStyleId>
              </a:tblPr>
              <a:tblGrid>
                <a:gridCol w="496975">
                  <a:extLst>
                    <a:ext uri="{9D8B030D-6E8A-4147-A177-3AD203B41FA5}">
                      <a16:colId xmlns:a16="http://schemas.microsoft.com/office/drawing/2014/main" val="20000"/>
                    </a:ext>
                  </a:extLst>
                </a:gridCol>
                <a:gridCol w="1367050">
                  <a:extLst>
                    <a:ext uri="{9D8B030D-6E8A-4147-A177-3AD203B41FA5}">
                      <a16:colId xmlns:a16="http://schemas.microsoft.com/office/drawing/2014/main" val="20001"/>
                    </a:ext>
                  </a:extLst>
                </a:gridCol>
                <a:gridCol w="1360125">
                  <a:extLst>
                    <a:ext uri="{9D8B030D-6E8A-4147-A177-3AD203B41FA5}">
                      <a16:colId xmlns:a16="http://schemas.microsoft.com/office/drawing/2014/main" val="20002"/>
                    </a:ext>
                  </a:extLst>
                </a:gridCol>
                <a:gridCol w="1583350">
                  <a:extLst>
                    <a:ext uri="{9D8B030D-6E8A-4147-A177-3AD203B41FA5}">
                      <a16:colId xmlns:a16="http://schemas.microsoft.com/office/drawing/2014/main" val="20003"/>
                    </a:ext>
                  </a:extLst>
                </a:gridCol>
                <a:gridCol w="1873500">
                  <a:extLst>
                    <a:ext uri="{9D8B030D-6E8A-4147-A177-3AD203B41FA5}">
                      <a16:colId xmlns:a16="http://schemas.microsoft.com/office/drawing/2014/main" val="20004"/>
                    </a:ext>
                  </a:extLst>
                </a:gridCol>
                <a:gridCol w="1505525">
                  <a:extLst>
                    <a:ext uri="{9D8B030D-6E8A-4147-A177-3AD203B41FA5}">
                      <a16:colId xmlns:a16="http://schemas.microsoft.com/office/drawing/2014/main" val="20005"/>
                    </a:ext>
                  </a:extLst>
                </a:gridCol>
                <a:gridCol w="1756450">
                  <a:extLst>
                    <a:ext uri="{9D8B030D-6E8A-4147-A177-3AD203B41FA5}">
                      <a16:colId xmlns:a16="http://schemas.microsoft.com/office/drawing/2014/main" val="20006"/>
                    </a:ext>
                  </a:extLst>
                </a:gridCol>
              </a:tblGrid>
              <a:tr h="315725">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Grade</a:t>
                      </a:r>
                      <a:endParaRPr sz="1100" u="none" strike="noStrike" cap="none">
                        <a:latin typeface="Calibri"/>
                        <a:ea typeface="Calibri"/>
                        <a:cs typeface="Calibri"/>
                        <a:sym typeface="Calibri"/>
                      </a:endParaRPr>
                    </a:p>
                  </a:txBody>
                  <a:tcPr marL="68575" marR="68575" marT="0" marB="0"/>
                </a:tc>
                <a:tc gridSpan="3">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Math</a:t>
                      </a:r>
                      <a:endParaRPr sz="1100" u="none" strike="noStrike" cap="none">
                        <a:latin typeface="Calibri"/>
                        <a:ea typeface="Calibri"/>
                        <a:cs typeface="Calibri"/>
                        <a:sym typeface="Calibri"/>
                      </a:endParaRPr>
                    </a:p>
                  </a:txBody>
                  <a:tcPr marL="68575" marR="68575" marT="0" marB="0"/>
                </a:tc>
                <a:tc hMerge="1">
                  <a:txBody>
                    <a:bodyPr/>
                    <a:lstStyle/>
                    <a:p>
                      <a:endParaRPr lang="en-US"/>
                    </a:p>
                  </a:txBody>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ELA</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Science</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Social Studies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94200">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8</a:t>
                      </a:r>
                      <a:r>
                        <a:rPr lang="en-US" sz="1000" u="none" strike="noStrike" cap="none" baseline="30000"/>
                        <a:t>th</a:t>
                      </a:r>
                      <a:r>
                        <a:rPr lang="en-US" sz="10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8</a:t>
                      </a:r>
                      <a:r>
                        <a:rPr lang="en-US" sz="1200" u="none" strike="noStrike" cap="none" baseline="30000"/>
                        <a:t>th</a:t>
                      </a:r>
                      <a:r>
                        <a:rPr lang="en-US" sz="1200" u="none" strike="noStrike" cap="none"/>
                        <a:t> grade Math</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Algebra I-GT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Algebra II-GT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60125">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9</a:t>
                      </a:r>
                      <a:r>
                        <a:rPr lang="en-US" sz="1000" u="none" strike="noStrike" cap="none" baseline="30000"/>
                        <a:t>th</a:t>
                      </a:r>
                      <a:r>
                        <a:rPr lang="en-US" sz="10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Algebra 1</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Geometry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a:t>AP PreCalculus-GT</a:t>
                      </a: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English 1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Biology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Human Geography GT</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60125">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10</a:t>
                      </a:r>
                      <a:r>
                        <a:rPr lang="en-US" sz="1000" u="none" strike="noStrike" cap="none" baseline="30000"/>
                        <a:t>th</a:t>
                      </a:r>
                      <a:r>
                        <a:rPr lang="en-US" sz="10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Geometry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Algebra II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Statistics-GT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English 2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Chemistry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World History GT</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162350">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11</a:t>
                      </a:r>
                      <a:r>
                        <a:rPr lang="en-US" sz="1000" u="none" strike="noStrike" cap="none" baseline="30000"/>
                        <a:t>th</a:t>
                      </a:r>
                      <a:r>
                        <a:rPr lang="en-US" sz="10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Algebra II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a:t>AP PreCalculus-GT</a:t>
                      </a:r>
                      <a:r>
                        <a:rPr lang="en-US" sz="1200" u="none" strike="noStrike" cap="none"/>
                        <a:t>               or                         AP Statistics-GT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Calculus BC-GT</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English Language &amp; Comp 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Physics I GT </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AP Biology GT               AP Chemistry GT     AP Environmental 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US History GT</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1162350">
                <a:tc>
                  <a:txBody>
                    <a:bodyPr/>
                    <a:lstStyle/>
                    <a:p>
                      <a:pPr marL="0" marR="0" lvl="0" indent="0" algn="l" rtl="0">
                        <a:lnSpc>
                          <a:spcPct val="107000"/>
                        </a:lnSpc>
                        <a:spcBef>
                          <a:spcPts val="0"/>
                        </a:spcBef>
                        <a:spcAft>
                          <a:spcPts val="0"/>
                        </a:spcAft>
                        <a:buClr>
                          <a:srgbClr val="000000"/>
                        </a:buClr>
                        <a:buSzPts val="1000"/>
                        <a:buFont typeface="Arial"/>
                        <a:buNone/>
                      </a:pPr>
                      <a:r>
                        <a:rPr lang="en-US" sz="1000" u="none" strike="noStrike" cap="none"/>
                        <a:t>12</a:t>
                      </a:r>
                      <a:r>
                        <a:rPr lang="en-US" sz="1000" u="none" strike="noStrike" cap="none" baseline="30000"/>
                        <a:t>th</a:t>
                      </a:r>
                      <a:r>
                        <a:rPr lang="en-US" sz="10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a:t>AP PreCalculus- GT</a:t>
                      </a:r>
                      <a:r>
                        <a:rPr lang="en-US" sz="1200" u="none" strike="noStrike" cap="none"/>
                        <a:t>             or                         AP Statistics-GT                   </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Calculus BC-GT</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or                         AP Statistics-GT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Multi Variable Calculus KAP/GT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English Literature &amp; Comp 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Physics II GT       AP Biology GT           AP Chemistry GT      AP Environmental GT</a:t>
                      </a:r>
                      <a:endParaRPr sz="12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200"/>
                        <a:buFont typeface="Arial"/>
                        <a:buNone/>
                      </a:pPr>
                      <a:r>
                        <a:rPr lang="en-US" sz="1200" u="none" strike="noStrike" cap="none"/>
                        <a:t>AP Macroeconomics GT</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AP Microeconomics GT</a:t>
                      </a:r>
                      <a:endParaRPr sz="1400" u="none" strike="noStrike" cap="none"/>
                    </a:p>
                    <a:p>
                      <a:pPr marL="0" marR="0" lvl="0" indent="0" algn="l" rtl="0">
                        <a:lnSpc>
                          <a:spcPct val="107000"/>
                        </a:lnSpc>
                        <a:spcBef>
                          <a:spcPts val="0"/>
                        </a:spcBef>
                        <a:spcAft>
                          <a:spcPts val="0"/>
                        </a:spcAft>
                        <a:buClr>
                          <a:srgbClr val="000000"/>
                        </a:buClr>
                        <a:buSzPts val="1200"/>
                        <a:buFont typeface="Arial"/>
                        <a:buNone/>
                      </a:pPr>
                      <a:r>
                        <a:rPr lang="en-US" sz="1200" u="none" strike="noStrike" cap="none"/>
                        <a:t>AP Government GT</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426" name="Google Shape;426;p22"/>
          <p:cNvSpPr/>
          <p:nvPr/>
        </p:nvSpPr>
        <p:spPr>
          <a:xfrm>
            <a:off x="1316668" y="5696859"/>
            <a:ext cx="7046258" cy="8463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Students identified as GT who self-select out of a GT course option at any time will be exited from that content area.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Students who take World Geography KAP or World History KAP at any time, summer included, will be exited from GT identification in Social Studies.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Garamond"/>
              <a:buNone/>
            </a:pPr>
            <a:endParaRPr sz="1800" b="0" i="0" u="none" strike="noStrike" cap="none">
              <a:solidFill>
                <a:schemeClr val="dk1"/>
              </a:solidFill>
              <a:latin typeface="Arial"/>
              <a:ea typeface="Arial"/>
              <a:cs typeface="Arial"/>
              <a:sym typeface="Arial"/>
            </a:endParaRPr>
          </a:p>
        </p:txBody>
      </p:sp>
      <p:sp>
        <p:nvSpPr>
          <p:cNvPr id="427" name="Google Shape;427;p22"/>
          <p:cNvSpPr/>
          <p:nvPr/>
        </p:nvSpPr>
        <p:spPr>
          <a:xfrm>
            <a:off x="707068" y="1188793"/>
            <a:ext cx="1075406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Garamond"/>
                <a:ea typeface="Garamond"/>
                <a:cs typeface="Garamond"/>
                <a:sym typeface="Garamond"/>
              </a:rPr>
              <a:t>The courses listed below are for students who have been identified Gifted &amp; Talented through the Katy ISD screening process.</a:t>
            </a:r>
            <a:endParaRPr sz="1400" b="0" i="0" u="none" strike="noStrike" cap="none">
              <a:solidFill>
                <a:srgbClr val="000000"/>
              </a:solidFill>
              <a:latin typeface="Arial"/>
              <a:ea typeface="Arial"/>
              <a:cs typeface="Arial"/>
              <a:sym typeface="Arial"/>
            </a:endParaRPr>
          </a:p>
        </p:txBody>
      </p:sp>
      <p:pic>
        <p:nvPicPr>
          <p:cNvPr id="428" name="Google Shape;428;p22"/>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433"/>
        <p:cNvGrpSpPr/>
        <p:nvPr/>
      </p:nvGrpSpPr>
      <p:grpSpPr>
        <a:xfrm>
          <a:off x="0" y="0"/>
          <a:ext cx="0" cy="0"/>
          <a:chOff x="0" y="0"/>
          <a:chExt cx="0" cy="0"/>
        </a:xfrm>
      </p:grpSpPr>
      <p:pic>
        <p:nvPicPr>
          <p:cNvPr id="434" name="Google Shape;434;p23" descr="C:\Users\s0703762\AppData\Local\Microsoft\Windows\Temporary Internet Files\Content.Outlook\JIH4D312\Logo for Word Documents (3).JPG"/>
          <p:cNvPicPr preferRelativeResize="0"/>
          <p:nvPr/>
        </p:nvPicPr>
        <p:blipFill rotWithShape="1">
          <a:blip r:embed="rId3">
            <a:alphaModFix/>
          </a:blip>
          <a:srcRect/>
          <a:stretch/>
        </p:blipFill>
        <p:spPr>
          <a:xfrm>
            <a:off x="3181738" y="281340"/>
            <a:ext cx="6008915" cy="1762063"/>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435" name="Google Shape;435;p23"/>
          <p:cNvSpPr txBox="1"/>
          <p:nvPr/>
        </p:nvSpPr>
        <p:spPr>
          <a:xfrm>
            <a:off x="958434" y="2393368"/>
            <a:ext cx="10170367" cy="36625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Miller Career &amp; Technology Center is a central site for innovative CTE courses not available at the home campuses.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Century Gothic"/>
              <a:buNone/>
            </a:pPr>
            <a:endParaRPr sz="2000" b="1" i="0" u="none" strike="noStrike" cap="none">
              <a:solidFill>
                <a:srgbClr val="FFFFFF"/>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FFFFFF"/>
              </a:buClr>
              <a:buSzPts val="2000"/>
              <a:buFont typeface="Arial"/>
              <a:buChar char="•"/>
            </a:pPr>
            <a:r>
              <a:rPr lang="en-US" sz="2000" b="1" i="0" u="none" strike="noStrike" cap="none">
                <a:solidFill>
                  <a:srgbClr val="FFFFFF"/>
                </a:solidFill>
                <a:latin typeface="Century Gothic"/>
                <a:ea typeface="Century Gothic"/>
                <a:cs typeface="Century Gothic"/>
                <a:sym typeface="Century Gothic"/>
              </a:rPr>
              <a:t>MCTC courses are only available for 11</a:t>
            </a:r>
            <a:r>
              <a:rPr lang="en-US" sz="2000" b="1" i="0" u="none" strike="noStrike" cap="none" baseline="30000">
                <a:solidFill>
                  <a:srgbClr val="FFFFFF"/>
                </a:solidFill>
                <a:latin typeface="Century Gothic"/>
                <a:ea typeface="Century Gothic"/>
                <a:cs typeface="Century Gothic"/>
                <a:sym typeface="Century Gothic"/>
              </a:rPr>
              <a:t>th</a:t>
            </a:r>
            <a:r>
              <a:rPr lang="en-US" sz="2000" b="1" i="0" u="none" strike="noStrike" cap="none">
                <a:solidFill>
                  <a:srgbClr val="FFFFFF"/>
                </a:solidFill>
                <a:latin typeface="Century Gothic"/>
                <a:ea typeface="Century Gothic"/>
                <a:cs typeface="Century Gothic"/>
                <a:sym typeface="Century Gothic"/>
              </a:rPr>
              <a:t> and 12</a:t>
            </a:r>
            <a:r>
              <a:rPr lang="en-US" sz="2000" b="1" i="0" u="none" strike="noStrike" cap="none" baseline="30000">
                <a:solidFill>
                  <a:srgbClr val="FFFFFF"/>
                </a:solidFill>
                <a:latin typeface="Century Gothic"/>
                <a:ea typeface="Century Gothic"/>
                <a:cs typeface="Century Gothic"/>
                <a:sym typeface="Century Gothic"/>
              </a:rPr>
              <a:t>th</a:t>
            </a:r>
            <a:r>
              <a:rPr lang="en-US" sz="2000" b="1" i="0" u="none" strike="noStrike" cap="none">
                <a:solidFill>
                  <a:srgbClr val="FFFFFF"/>
                </a:solidFill>
                <a:latin typeface="Century Gothic"/>
                <a:ea typeface="Century Gothic"/>
                <a:cs typeface="Century Gothic"/>
                <a:sym typeface="Century Gothic"/>
              </a:rPr>
              <a:t> grade students.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lt1"/>
              </a:buClr>
              <a:buSzPts val="2000"/>
              <a:buFont typeface="Arial"/>
              <a:buNone/>
            </a:pPr>
            <a:endParaRPr sz="2000" b="1" i="0" u="none" strike="noStrike" cap="none">
              <a:solidFill>
                <a:srgbClr val="FFFFFF"/>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FFFFFF"/>
              </a:buClr>
              <a:buSzPts val="2000"/>
              <a:buFont typeface="Arial"/>
              <a:buChar char="•"/>
            </a:pPr>
            <a:r>
              <a:rPr lang="en-US" sz="2000" b="1" i="0" u="none" strike="noStrike" cap="none">
                <a:solidFill>
                  <a:srgbClr val="FFFFFF"/>
                </a:solidFill>
                <a:latin typeface="Century Gothic"/>
                <a:ea typeface="Century Gothic"/>
                <a:cs typeface="Century Gothic"/>
                <a:sym typeface="Century Gothic"/>
              </a:rPr>
              <a:t>Students must apply and be accepted to MCTC courses.</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lt1"/>
              </a:buClr>
              <a:buSzPts val="2000"/>
              <a:buFont typeface="Arial"/>
              <a:buNone/>
            </a:pPr>
            <a:endParaRPr sz="2000" b="1" i="0" u="none" strike="noStrike" cap="none">
              <a:solidFill>
                <a:srgbClr val="FFFFFF"/>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FFFFFF"/>
              </a:buClr>
              <a:buSzPts val="2000"/>
              <a:buFont typeface="Arial"/>
              <a:buChar char="•"/>
            </a:pPr>
            <a:r>
              <a:rPr lang="en-US" sz="2000" b="1" i="0" u="none" strike="noStrike" cap="none">
                <a:solidFill>
                  <a:srgbClr val="FFFFFF"/>
                </a:solidFill>
                <a:latin typeface="Century Gothic"/>
                <a:ea typeface="Century Gothic"/>
                <a:cs typeface="Century Gothic"/>
                <a:sym typeface="Century Gothic"/>
              </a:rPr>
              <a:t>Many MCTC courses require specific prerequisites.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Century Gothic"/>
              <a:buNone/>
            </a:pPr>
            <a:endParaRPr sz="2000" b="1"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ts val="2000"/>
              <a:buFont typeface="Century Gothic"/>
              <a:buNone/>
            </a:pPr>
            <a:endParaRPr sz="2000" b="1" i="0" u="none" strike="noStrike" cap="none">
              <a:solidFill>
                <a:srgbClr val="FFFFF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FFF"/>
              </a:buClr>
              <a:buSzPts val="3200"/>
              <a:buFont typeface="Century Gothic"/>
              <a:buNone/>
            </a:pPr>
            <a:r>
              <a:rPr lang="en-US" sz="3200" b="1" i="0" u="sng" strike="noStrike" cap="none">
                <a:solidFill>
                  <a:srgbClr val="FFFFF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MCTC Course Catalog</a:t>
            </a:r>
            <a:endParaRPr sz="3200" b="1" i="0" u="none" strike="noStrike" cap="none">
              <a:solidFill>
                <a:srgbClr val="FFFFFF"/>
              </a:solidFill>
              <a:latin typeface="Century Gothic"/>
              <a:ea typeface="Century Gothic"/>
              <a:cs typeface="Century Gothic"/>
              <a:sym typeface="Century Gothic"/>
            </a:endParaRPr>
          </a:p>
        </p:txBody>
      </p:sp>
      <p:pic>
        <p:nvPicPr>
          <p:cNvPr id="436" name="Google Shape;436;p23"/>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66307a6d90_0_7"/>
          <p:cNvSpPr txBox="1"/>
          <p:nvPr/>
        </p:nvSpPr>
        <p:spPr>
          <a:xfrm>
            <a:off x="3507025" y="786875"/>
            <a:ext cx="5128200" cy="118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262626"/>
                </a:solidFill>
                <a:latin typeface="Garamond"/>
                <a:ea typeface="Garamond"/>
                <a:cs typeface="Garamond"/>
                <a:sym typeface="Garamond"/>
              </a:rPr>
              <a:t>Dual Credit Courses</a:t>
            </a:r>
            <a:endParaRPr sz="4800">
              <a:solidFill>
                <a:srgbClr val="262626"/>
              </a:solidFill>
              <a:latin typeface="Garamond"/>
              <a:ea typeface="Garamond"/>
              <a:cs typeface="Garamond"/>
              <a:sym typeface="Garamond"/>
            </a:endParaRPr>
          </a:p>
        </p:txBody>
      </p:sp>
      <p:sp>
        <p:nvSpPr>
          <p:cNvPr id="443" name="Google Shape;443;g266307a6d90_0_7"/>
          <p:cNvSpPr txBox="1"/>
          <p:nvPr/>
        </p:nvSpPr>
        <p:spPr>
          <a:xfrm>
            <a:off x="1187100" y="2129975"/>
            <a:ext cx="9523800" cy="3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rgbClr val="262626"/>
                </a:solidFill>
                <a:latin typeface="Garamond"/>
                <a:ea typeface="Garamond"/>
                <a:cs typeface="Garamond"/>
                <a:sym typeface="Garamond"/>
              </a:rPr>
              <a:t>If you are interested in taking Dual Credit Courses through HCC as a 9th grader, you and your parents need to attend the Dual Credit informational meeting on February 14th at 6:30 PM in the Katy High School Commons.</a:t>
            </a:r>
            <a:endParaRPr sz="2800">
              <a:solidFill>
                <a:srgbClr val="262626"/>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2"/>
          <p:cNvSpPr txBox="1">
            <a:spLocks noGrp="1"/>
          </p:cNvSpPr>
          <p:nvPr>
            <p:ph type="title" idx="4294967295"/>
          </p:nvPr>
        </p:nvSpPr>
        <p:spPr>
          <a:xfrm>
            <a:off x="547442" y="607662"/>
            <a:ext cx="11090376"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Choosing Courses for Next Year</a:t>
            </a:r>
            <a:endParaRPr>
              <a:latin typeface="Gill Sans"/>
              <a:ea typeface="Gill Sans"/>
              <a:cs typeface="Gill Sans"/>
              <a:sym typeface="Gill Sans"/>
            </a:endParaRPr>
          </a:p>
        </p:txBody>
      </p:sp>
      <p:sp>
        <p:nvSpPr>
          <p:cNvPr id="450" name="Google Shape;450;p12"/>
          <p:cNvSpPr txBox="1">
            <a:spLocks noGrp="1"/>
          </p:cNvSpPr>
          <p:nvPr>
            <p:ph type="body" idx="4294967295"/>
          </p:nvPr>
        </p:nvSpPr>
        <p:spPr>
          <a:xfrm>
            <a:off x="881850" y="1901475"/>
            <a:ext cx="8038200" cy="3519600"/>
          </a:xfrm>
          <a:prstGeom prst="rect">
            <a:avLst/>
          </a:prstGeom>
          <a:noFill/>
          <a:ln>
            <a:noFill/>
          </a:ln>
        </p:spPr>
        <p:txBody>
          <a:bodyPr spcFirstLastPara="1" wrap="square" lIns="91425" tIns="45700" rIns="91425" bIns="45700" anchor="t" anchorCtr="0">
            <a:spAutoFit/>
          </a:bodyPr>
          <a:lstStyle/>
          <a:p>
            <a:pPr marL="365760" marR="0" lvl="0" indent="-256032" algn="l" rtl="0">
              <a:lnSpc>
                <a:spcPct val="100000"/>
              </a:lnSpc>
              <a:spcBef>
                <a:spcPts val="0"/>
              </a:spcBef>
              <a:spcAft>
                <a:spcPts val="0"/>
              </a:spcAft>
              <a:buClr>
                <a:schemeClr val="accent1"/>
              </a:buClr>
              <a:buSzPts val="3000"/>
              <a:buFont typeface="Arial"/>
              <a:buChar char="•"/>
            </a:pPr>
            <a:r>
              <a:rPr lang="en-US">
                <a:solidFill>
                  <a:schemeClr val="dk1"/>
                </a:solidFill>
              </a:rPr>
              <a:t>You will choose your courses in SchooLinks - Course Planner (in MyKatyCloud)</a:t>
            </a:r>
            <a:endParaRPr>
              <a:solidFill>
                <a:schemeClr val="dk1"/>
              </a:solidFill>
            </a:endParaRPr>
          </a:p>
          <a:p>
            <a:pPr marL="365760" marR="0" lvl="0" indent="-256032" algn="l" rtl="0">
              <a:lnSpc>
                <a:spcPct val="100000"/>
              </a:lnSpc>
              <a:spcBef>
                <a:spcPts val="0"/>
              </a:spcBef>
              <a:spcAft>
                <a:spcPts val="0"/>
              </a:spcAft>
              <a:buClr>
                <a:schemeClr val="accent1"/>
              </a:buClr>
              <a:buSzPts val="3000"/>
              <a:buFont typeface="Arial"/>
              <a:buChar char="•"/>
            </a:pPr>
            <a:r>
              <a:rPr lang="en-US" sz="2400" b="0" i="0" u="none" strike="noStrike" cap="none">
                <a:solidFill>
                  <a:schemeClr val="dk1"/>
                </a:solidFill>
                <a:latin typeface="Garamond"/>
                <a:ea typeface="Garamond"/>
                <a:cs typeface="Garamond"/>
                <a:sym typeface="Garamond"/>
              </a:rPr>
              <a:t>The </a:t>
            </a:r>
            <a:r>
              <a:rPr lang="en-US">
                <a:solidFill>
                  <a:schemeClr val="dk1"/>
                </a:solidFill>
              </a:rPr>
              <a:t>Course Planner and course</a:t>
            </a:r>
            <a:r>
              <a:rPr lang="en-US" sz="2400" b="0" i="0" u="none" strike="noStrike" cap="none">
                <a:solidFill>
                  <a:schemeClr val="dk1"/>
                </a:solidFill>
                <a:latin typeface="Garamond"/>
                <a:ea typeface="Garamond"/>
                <a:cs typeface="Garamond"/>
                <a:sym typeface="Garamond"/>
              </a:rPr>
              <a:t> catalog will be available to view in SchooLinks beginning </a:t>
            </a:r>
            <a:r>
              <a:rPr lang="en-US" sz="2400" b="1" i="0" u="sng" strike="noStrike" cap="none">
                <a:solidFill>
                  <a:schemeClr val="dk1"/>
                </a:solidFill>
              </a:rPr>
              <a:t>February 5th</a:t>
            </a:r>
            <a:r>
              <a:rPr lang="en-US" sz="2400" b="0" i="0" u="none" strike="noStrike" cap="none">
                <a:solidFill>
                  <a:schemeClr val="dk1"/>
                </a:solidFill>
                <a:latin typeface="Garamond"/>
                <a:ea typeface="Garamond"/>
                <a:cs typeface="Garamond"/>
                <a:sym typeface="Garamond"/>
              </a:rPr>
              <a:t>.  </a:t>
            </a:r>
            <a:endParaRPr/>
          </a:p>
          <a:p>
            <a:pPr marL="365760" marR="0" lvl="0" indent="-256032" algn="l" rtl="0">
              <a:lnSpc>
                <a:spcPct val="100000"/>
              </a:lnSpc>
              <a:spcBef>
                <a:spcPts val="400"/>
              </a:spcBef>
              <a:spcAft>
                <a:spcPts val="0"/>
              </a:spcAft>
              <a:buClr>
                <a:schemeClr val="accent1"/>
              </a:buClr>
              <a:buSzPts val="3000"/>
              <a:buFont typeface="Arial"/>
              <a:buChar char="•"/>
            </a:pPr>
            <a:r>
              <a:rPr lang="en-US" sz="2400" b="0" i="0" u="none" strike="noStrike" cap="none">
                <a:solidFill>
                  <a:schemeClr val="dk1"/>
                </a:solidFill>
                <a:latin typeface="Garamond"/>
                <a:ea typeface="Garamond"/>
                <a:cs typeface="Garamond"/>
                <a:sym typeface="Garamond"/>
              </a:rPr>
              <a:t>Course descriptions &amp; prerequisites are outlined in the SchooLinks course catalog.</a:t>
            </a:r>
            <a:endParaRPr/>
          </a:p>
          <a:p>
            <a:pPr marL="365760" marR="0" lvl="0" indent="-256032" algn="l" rtl="0">
              <a:lnSpc>
                <a:spcPct val="100000"/>
              </a:lnSpc>
              <a:spcBef>
                <a:spcPts val="400"/>
              </a:spcBef>
              <a:spcAft>
                <a:spcPts val="0"/>
              </a:spcAft>
              <a:buClr>
                <a:schemeClr val="accent1"/>
              </a:buClr>
              <a:buSzPts val="3000"/>
              <a:buFont typeface="Arial"/>
              <a:buChar char="•"/>
            </a:pPr>
            <a:r>
              <a:rPr lang="en-US" sz="2400" b="1" i="1" u="none" strike="noStrike" cap="none">
                <a:solidFill>
                  <a:schemeClr val="dk1"/>
                </a:solidFill>
                <a:latin typeface="Garamond"/>
                <a:ea typeface="Garamond"/>
                <a:cs typeface="Garamond"/>
                <a:sym typeface="Garamond"/>
              </a:rPr>
              <a:t>Every student will meet with the school counselor to review credits and finalize course requests.</a:t>
            </a:r>
            <a:endParaRPr/>
          </a:p>
        </p:txBody>
      </p:sp>
      <p:pic>
        <p:nvPicPr>
          <p:cNvPr id="451" name="Google Shape;451;p12"/>
          <p:cNvPicPr preferRelativeResize="0"/>
          <p:nvPr/>
        </p:nvPicPr>
        <p:blipFill rotWithShape="1">
          <a:blip r:embed="rId3">
            <a:alphaModFix/>
          </a:blip>
          <a:srcRect/>
          <a:stretch/>
        </p:blipFill>
        <p:spPr>
          <a:xfrm>
            <a:off x="11430000" y="6096000"/>
            <a:ext cx="609600" cy="609600"/>
          </a:xfrm>
          <a:prstGeom prst="rect">
            <a:avLst/>
          </a:prstGeom>
          <a:noFill/>
          <a:ln>
            <a:noFill/>
          </a:ln>
        </p:spPr>
      </p:pic>
      <p:pic>
        <p:nvPicPr>
          <p:cNvPr id="452" name="Google Shape;452;p12"/>
          <p:cNvPicPr preferRelativeResize="0"/>
          <p:nvPr/>
        </p:nvPicPr>
        <p:blipFill rotWithShape="1">
          <a:blip r:embed="rId4">
            <a:alphaModFix/>
          </a:blip>
          <a:srcRect/>
          <a:stretch/>
        </p:blipFill>
        <p:spPr>
          <a:xfrm>
            <a:off x="9036250" y="1658300"/>
            <a:ext cx="1982450" cy="196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1"/>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3"/>
          <p:cNvSpPr txBox="1">
            <a:spLocks noGrp="1"/>
          </p:cNvSpPr>
          <p:nvPr>
            <p:ph type="title" idx="4294967295"/>
          </p:nvPr>
        </p:nvSpPr>
        <p:spPr>
          <a:xfrm>
            <a:off x="518638" y="474601"/>
            <a:ext cx="11153409"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Choosing Courses for Next Year</a:t>
            </a:r>
            <a:endParaRPr/>
          </a:p>
        </p:txBody>
      </p:sp>
      <p:sp>
        <p:nvSpPr>
          <p:cNvPr id="459" name="Google Shape;459;p13"/>
          <p:cNvSpPr txBox="1">
            <a:spLocks noGrp="1"/>
          </p:cNvSpPr>
          <p:nvPr>
            <p:ph type="body" idx="4294967295"/>
          </p:nvPr>
        </p:nvSpPr>
        <p:spPr>
          <a:xfrm>
            <a:off x="1738495" y="1551347"/>
            <a:ext cx="8713800" cy="5571900"/>
          </a:xfrm>
          <a:prstGeom prst="rect">
            <a:avLst/>
          </a:prstGeom>
          <a:noFill/>
          <a:ln>
            <a:noFill/>
          </a:ln>
        </p:spPr>
        <p:txBody>
          <a:bodyPr spcFirstLastPara="1" wrap="square" lIns="91425" tIns="45700" rIns="91425" bIns="45700" anchor="t" anchorCtr="0">
            <a:spAutoFit/>
          </a:bodyPr>
          <a:lstStyle/>
          <a:p>
            <a:pPr marL="285750" marR="0" lvl="0" indent="-281940" algn="l" rtl="0">
              <a:lnSpc>
                <a:spcPct val="100000"/>
              </a:lnSpc>
              <a:spcBef>
                <a:spcPts val="0"/>
              </a:spcBef>
              <a:spcAft>
                <a:spcPts val="0"/>
              </a:spcAft>
              <a:buClr>
                <a:schemeClr val="dk1"/>
              </a:buClr>
              <a:buSzPts val="2700"/>
              <a:buFont typeface="Garamond"/>
              <a:buAutoNum type="arabicPeriod"/>
            </a:pPr>
            <a:r>
              <a:rPr lang="en-US" sz="2700" b="0" i="0" u="none" strike="noStrike" cap="none">
                <a:solidFill>
                  <a:schemeClr val="dk1"/>
                </a:solidFill>
                <a:latin typeface="Garamond"/>
                <a:ea typeface="Garamond"/>
                <a:cs typeface="Garamond"/>
                <a:sym typeface="Garamond"/>
              </a:rPr>
              <a:t>Choose or review </a:t>
            </a:r>
            <a:r>
              <a:rPr lang="en-US" sz="2700">
                <a:solidFill>
                  <a:schemeClr val="dk1"/>
                </a:solidFill>
              </a:rPr>
              <a:t>y</a:t>
            </a:r>
            <a:r>
              <a:rPr lang="en-US" sz="2700" b="0" i="0" u="none" strike="noStrike" cap="none">
                <a:solidFill>
                  <a:schemeClr val="dk1"/>
                </a:solidFill>
                <a:latin typeface="Garamond"/>
                <a:ea typeface="Garamond"/>
                <a:cs typeface="Garamond"/>
                <a:sym typeface="Garamond"/>
              </a:rPr>
              <a:t>our pathway that leads to your endorsement.</a:t>
            </a:r>
            <a:endParaRPr sz="2700"/>
          </a:p>
          <a:p>
            <a:pPr marL="285750" marR="0" lvl="0" indent="-281940" algn="l" rtl="0">
              <a:lnSpc>
                <a:spcPct val="100000"/>
              </a:lnSpc>
              <a:spcBef>
                <a:spcPts val="0"/>
              </a:spcBef>
              <a:spcAft>
                <a:spcPts val="0"/>
              </a:spcAft>
              <a:buClr>
                <a:schemeClr val="dk1"/>
              </a:buClr>
              <a:buSzPts val="2700"/>
              <a:buFont typeface="Garamond"/>
              <a:buAutoNum type="arabicPeriod"/>
            </a:pPr>
            <a:r>
              <a:rPr lang="en-US" sz="2700" b="0" i="0" u="none" strike="noStrike" cap="none">
                <a:solidFill>
                  <a:schemeClr val="dk1"/>
                </a:solidFill>
                <a:latin typeface="Garamond"/>
                <a:ea typeface="Garamond"/>
                <a:cs typeface="Garamond"/>
                <a:sym typeface="Garamond"/>
              </a:rPr>
              <a:t>Choose courses from the required subject areas</a:t>
            </a:r>
            <a:endParaRPr sz="2700"/>
          </a:p>
          <a:p>
            <a:pPr marL="742950" marR="0" lvl="1" indent="-311150" algn="l" rtl="0">
              <a:lnSpc>
                <a:spcPct val="100000"/>
              </a:lnSpc>
              <a:spcBef>
                <a:spcPts val="0"/>
              </a:spcBef>
              <a:spcAft>
                <a:spcPts val="0"/>
              </a:spcAft>
              <a:buClr>
                <a:schemeClr val="dk1"/>
              </a:buClr>
              <a:buSzPts val="2700"/>
              <a:buFont typeface="Garamond"/>
              <a:buChar char="•"/>
            </a:pPr>
            <a:r>
              <a:rPr lang="en-US" sz="2700" b="0" i="0" u="none" strike="noStrike" cap="none">
                <a:solidFill>
                  <a:schemeClr val="dk1"/>
                </a:solidFill>
                <a:latin typeface="Garamond"/>
                <a:ea typeface="Garamond"/>
                <a:cs typeface="Garamond"/>
                <a:sym typeface="Garamond"/>
              </a:rPr>
              <a:t>English</a:t>
            </a:r>
            <a:endParaRPr sz="2300"/>
          </a:p>
          <a:p>
            <a:pPr marL="742950" marR="0" lvl="1" indent="-311150" algn="l" rtl="0">
              <a:lnSpc>
                <a:spcPct val="100000"/>
              </a:lnSpc>
              <a:spcBef>
                <a:spcPts val="0"/>
              </a:spcBef>
              <a:spcAft>
                <a:spcPts val="0"/>
              </a:spcAft>
              <a:buClr>
                <a:schemeClr val="dk1"/>
              </a:buClr>
              <a:buSzPts val="2700"/>
              <a:buFont typeface="Garamond"/>
              <a:buChar char="•"/>
            </a:pPr>
            <a:r>
              <a:rPr lang="en-US" sz="2700" b="0" i="0" u="none" strike="noStrike" cap="none">
                <a:solidFill>
                  <a:schemeClr val="dk1"/>
                </a:solidFill>
                <a:latin typeface="Garamond"/>
                <a:ea typeface="Garamond"/>
                <a:cs typeface="Garamond"/>
                <a:sym typeface="Garamond"/>
              </a:rPr>
              <a:t>Math </a:t>
            </a:r>
            <a:endParaRPr sz="2300"/>
          </a:p>
          <a:p>
            <a:pPr marL="742950" marR="0" lvl="1" indent="-311150" algn="l" rtl="0">
              <a:lnSpc>
                <a:spcPct val="100000"/>
              </a:lnSpc>
              <a:spcBef>
                <a:spcPts val="0"/>
              </a:spcBef>
              <a:spcAft>
                <a:spcPts val="0"/>
              </a:spcAft>
              <a:buClr>
                <a:schemeClr val="dk1"/>
              </a:buClr>
              <a:buSzPts val="2700"/>
              <a:buFont typeface="Garamond"/>
              <a:buChar char="•"/>
            </a:pPr>
            <a:r>
              <a:rPr lang="en-US" sz="2700" b="0" i="0" u="none" strike="noStrike" cap="none">
                <a:solidFill>
                  <a:schemeClr val="dk1"/>
                </a:solidFill>
                <a:latin typeface="Garamond"/>
                <a:ea typeface="Garamond"/>
                <a:cs typeface="Garamond"/>
                <a:sym typeface="Garamond"/>
              </a:rPr>
              <a:t>Science</a:t>
            </a:r>
            <a:endParaRPr sz="2300"/>
          </a:p>
          <a:p>
            <a:pPr marL="742950" marR="0" lvl="1" indent="-311150" algn="l" rtl="0">
              <a:lnSpc>
                <a:spcPct val="100000"/>
              </a:lnSpc>
              <a:spcBef>
                <a:spcPts val="0"/>
              </a:spcBef>
              <a:spcAft>
                <a:spcPts val="0"/>
              </a:spcAft>
              <a:buClr>
                <a:schemeClr val="dk1"/>
              </a:buClr>
              <a:buSzPts val="2700"/>
              <a:buFont typeface="Garamond"/>
              <a:buChar char="•"/>
            </a:pPr>
            <a:r>
              <a:rPr lang="en-US" sz="2700" b="0" i="0" u="none" strike="noStrike" cap="none">
                <a:solidFill>
                  <a:schemeClr val="dk1"/>
                </a:solidFill>
                <a:latin typeface="Garamond"/>
                <a:ea typeface="Garamond"/>
                <a:cs typeface="Garamond"/>
                <a:sym typeface="Garamond"/>
              </a:rPr>
              <a:t>Social Studies</a:t>
            </a:r>
            <a:endParaRPr sz="2300"/>
          </a:p>
          <a:p>
            <a:pPr marL="285750" marR="0" lvl="0" indent="-281940" algn="l" rtl="0">
              <a:lnSpc>
                <a:spcPct val="100000"/>
              </a:lnSpc>
              <a:spcBef>
                <a:spcPts val="0"/>
              </a:spcBef>
              <a:spcAft>
                <a:spcPts val="0"/>
              </a:spcAft>
              <a:buClr>
                <a:schemeClr val="dk1"/>
              </a:buClr>
              <a:buSzPts val="2700"/>
              <a:buFont typeface="Garamond"/>
              <a:buAutoNum type="arabicPeriod"/>
            </a:pPr>
            <a:r>
              <a:rPr lang="en-US" sz="2700" b="0" i="0" u="none" strike="noStrike" cap="none">
                <a:solidFill>
                  <a:schemeClr val="dk1"/>
                </a:solidFill>
                <a:latin typeface="Garamond"/>
                <a:ea typeface="Garamond"/>
                <a:cs typeface="Garamond"/>
                <a:sym typeface="Garamond"/>
              </a:rPr>
              <a:t>Choose courses from other areas to fill all </a:t>
            </a:r>
            <a:r>
              <a:rPr lang="en-US" sz="2700" b="1" i="0" u="sng" strike="noStrike" cap="none">
                <a:solidFill>
                  <a:schemeClr val="dk1"/>
                </a:solidFill>
                <a:latin typeface="Garamond"/>
                <a:ea typeface="Garamond"/>
                <a:cs typeface="Garamond"/>
                <a:sym typeface="Garamond"/>
              </a:rPr>
              <a:t>SEVEN</a:t>
            </a:r>
            <a:r>
              <a:rPr lang="en-US" sz="2700" b="0" i="0" u="none" strike="noStrike" cap="none">
                <a:solidFill>
                  <a:schemeClr val="dk1"/>
                </a:solidFill>
                <a:latin typeface="Garamond"/>
                <a:ea typeface="Garamond"/>
                <a:cs typeface="Garamond"/>
                <a:sym typeface="Garamond"/>
              </a:rPr>
              <a:t> class periods </a:t>
            </a:r>
            <a:endParaRPr sz="2700"/>
          </a:p>
          <a:p>
            <a:pPr marL="285750" marR="0" lvl="0" indent="-281940" algn="l" rtl="0">
              <a:lnSpc>
                <a:spcPct val="100000"/>
              </a:lnSpc>
              <a:spcBef>
                <a:spcPts val="0"/>
              </a:spcBef>
              <a:spcAft>
                <a:spcPts val="0"/>
              </a:spcAft>
              <a:buClr>
                <a:schemeClr val="dk1"/>
              </a:buClr>
              <a:buSzPts val="2700"/>
              <a:buFont typeface="Garamond"/>
              <a:buAutoNum type="arabicPeriod"/>
            </a:pPr>
            <a:r>
              <a:rPr lang="en-US" sz="2700" b="0" i="0" u="none" strike="noStrike" cap="none">
                <a:solidFill>
                  <a:schemeClr val="dk1"/>
                </a:solidFill>
                <a:latin typeface="Garamond"/>
                <a:ea typeface="Garamond"/>
                <a:cs typeface="Garamond"/>
                <a:sym typeface="Garamond"/>
              </a:rPr>
              <a:t>Courses marked </a:t>
            </a:r>
            <a:r>
              <a:rPr lang="en-US" sz="2700" b="0" i="1" u="none" strike="noStrike" cap="none">
                <a:solidFill>
                  <a:schemeClr val="dk1"/>
                </a:solidFill>
                <a:latin typeface="Garamond"/>
                <a:ea typeface="Garamond"/>
                <a:cs typeface="Garamond"/>
                <a:sym typeface="Garamond"/>
              </a:rPr>
              <a:t>(sem) </a:t>
            </a:r>
            <a:r>
              <a:rPr lang="en-US" sz="2700" b="0" i="0" u="none" strike="noStrike" cap="none">
                <a:solidFill>
                  <a:schemeClr val="dk1"/>
                </a:solidFill>
                <a:latin typeface="Garamond"/>
                <a:ea typeface="Garamond"/>
                <a:cs typeface="Garamond"/>
                <a:sym typeface="Garamond"/>
              </a:rPr>
              <a:t>are one-semester courses. If one course marked </a:t>
            </a:r>
            <a:r>
              <a:rPr lang="en-US" sz="2700" b="0" i="1" u="none" strike="noStrike" cap="none">
                <a:solidFill>
                  <a:schemeClr val="dk1"/>
                </a:solidFill>
                <a:latin typeface="Garamond"/>
                <a:ea typeface="Garamond"/>
                <a:cs typeface="Garamond"/>
                <a:sym typeface="Garamond"/>
              </a:rPr>
              <a:t>(sem) </a:t>
            </a:r>
            <a:r>
              <a:rPr lang="en-US" sz="2700" b="0" i="0" u="none" strike="noStrike" cap="none">
                <a:solidFill>
                  <a:schemeClr val="dk1"/>
                </a:solidFill>
                <a:latin typeface="Garamond"/>
                <a:ea typeface="Garamond"/>
                <a:cs typeface="Garamond"/>
                <a:sym typeface="Garamond"/>
              </a:rPr>
              <a:t>is selected, a second is also required</a:t>
            </a:r>
            <a:endParaRPr sz="2700"/>
          </a:p>
          <a:p>
            <a:pPr marL="0" marR="0" lvl="1" indent="0" algn="l" rtl="0">
              <a:lnSpc>
                <a:spcPct val="100000"/>
              </a:lnSpc>
              <a:spcBef>
                <a:spcPts val="600"/>
              </a:spcBef>
              <a:spcAft>
                <a:spcPts val="0"/>
              </a:spcAft>
              <a:buClr>
                <a:schemeClr val="dk1"/>
              </a:buClr>
              <a:buSzPts val="2500"/>
              <a:buFont typeface="Verdana"/>
              <a:buNone/>
            </a:pPr>
            <a:r>
              <a:rPr lang="en-US" sz="2000" b="0" i="0" u="none" strike="noStrike" cap="none">
                <a:solidFill>
                  <a:schemeClr val="dk1"/>
                </a:solidFill>
                <a:latin typeface="Garamond"/>
                <a:ea typeface="Garamond"/>
                <a:cs typeface="Garamond"/>
                <a:sym typeface="Garamond"/>
              </a:rPr>
              <a:t> </a:t>
            </a:r>
            <a:endParaRPr/>
          </a:p>
          <a:p>
            <a:pPr marL="621792" marR="0" lvl="1" indent="-38100" algn="l" rtl="0">
              <a:lnSpc>
                <a:spcPct val="100000"/>
              </a:lnSpc>
              <a:spcBef>
                <a:spcPts val="1200"/>
              </a:spcBef>
              <a:spcAft>
                <a:spcPts val="0"/>
              </a:spcAft>
              <a:buClr>
                <a:schemeClr val="dk1"/>
              </a:buClr>
              <a:buSzPts val="3000"/>
              <a:buFont typeface="Verdana"/>
              <a:buNone/>
            </a:pPr>
            <a:endParaRPr sz="2400" b="0" i="0" u="none" strike="noStrike" cap="none">
              <a:solidFill>
                <a:schemeClr val="dk1"/>
              </a:solidFill>
              <a:latin typeface="Garamond"/>
              <a:ea typeface="Garamond"/>
              <a:cs typeface="Garamond"/>
              <a:sym typeface="Garamond"/>
            </a:endParaRPr>
          </a:p>
        </p:txBody>
      </p:sp>
      <p:pic>
        <p:nvPicPr>
          <p:cNvPr id="460" name="Google Shape;460;p13"/>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
          <p:cNvSpPr txBox="1">
            <a:spLocks noGrp="1"/>
          </p:cNvSpPr>
          <p:nvPr>
            <p:ph type="subTitle" idx="1"/>
          </p:nvPr>
        </p:nvSpPr>
        <p:spPr>
          <a:xfrm>
            <a:off x="344792" y="1873385"/>
            <a:ext cx="11443447" cy="3104707"/>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4140"/>
              <a:buNone/>
            </a:pPr>
            <a:r>
              <a:rPr lang="en-US" sz="3600"/>
              <a:t>The Foundation High School Program </a:t>
            </a:r>
            <a:endParaRPr/>
          </a:p>
          <a:p>
            <a:pPr marL="0" lvl="0" indent="0" algn="ctr" rtl="0">
              <a:lnSpc>
                <a:spcPct val="100000"/>
              </a:lnSpc>
              <a:spcBef>
                <a:spcPts val="1320"/>
              </a:spcBef>
              <a:spcAft>
                <a:spcPts val="0"/>
              </a:spcAft>
              <a:buSzPts val="4140"/>
              <a:buNone/>
            </a:pPr>
            <a:r>
              <a:rPr lang="en-US" sz="3600"/>
              <a:t>+ Endorsement (FHSP+E)</a:t>
            </a:r>
            <a:endParaRPr/>
          </a:p>
          <a:p>
            <a:pPr marL="0" lvl="0" indent="0" algn="ctr" rtl="0">
              <a:lnSpc>
                <a:spcPct val="100000"/>
              </a:lnSpc>
              <a:spcBef>
                <a:spcPts val="1320"/>
              </a:spcBef>
              <a:spcAft>
                <a:spcPts val="0"/>
              </a:spcAft>
              <a:buSzPts val="4140"/>
              <a:buNone/>
            </a:pPr>
            <a:endParaRPr sz="3600"/>
          </a:p>
          <a:p>
            <a:pPr marL="0" lvl="0" indent="0" algn="ctr" rtl="0">
              <a:lnSpc>
                <a:spcPct val="100000"/>
              </a:lnSpc>
              <a:spcBef>
                <a:spcPts val="1180"/>
              </a:spcBef>
              <a:spcAft>
                <a:spcPts val="0"/>
              </a:spcAft>
              <a:buSzPts val="3335"/>
              <a:buNone/>
            </a:pPr>
            <a:r>
              <a:rPr lang="en-US" sz="2900" i="1"/>
              <a:t>2024-2025 Course Selection Information </a:t>
            </a:r>
            <a:endParaRPr/>
          </a:p>
          <a:p>
            <a:pPr marL="0" lvl="0" indent="0" algn="ctr" rtl="0">
              <a:lnSpc>
                <a:spcPct val="100000"/>
              </a:lnSpc>
              <a:spcBef>
                <a:spcPts val="1180"/>
              </a:spcBef>
              <a:spcAft>
                <a:spcPts val="0"/>
              </a:spcAft>
              <a:buSzPts val="3335"/>
              <a:buNone/>
            </a:pPr>
            <a:r>
              <a:rPr lang="en-US" sz="2900" i="1"/>
              <a:t>for High School Students and Parents </a:t>
            </a:r>
            <a:endParaRPr/>
          </a:p>
        </p:txBody>
      </p:sp>
      <p:pic>
        <p:nvPicPr>
          <p:cNvPr id="308" name="Google Shape;308;p1"/>
          <p:cNvPicPr preferRelativeResize="0"/>
          <p:nvPr/>
        </p:nvPicPr>
        <p:blipFill rotWithShape="1">
          <a:blip r:embed="rId3">
            <a:alphaModFix/>
          </a:blip>
          <a:srcRect l="-199395" t="-90625" r="-199394" b="-90625"/>
          <a:stretch/>
        </p:blipFill>
        <p:spPr>
          <a:xfrm>
            <a:off x="9147683" y="5143500"/>
            <a:ext cx="3040633"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4"/>
          <p:cNvSpPr txBox="1"/>
          <p:nvPr/>
        </p:nvSpPr>
        <p:spPr>
          <a:xfrm>
            <a:off x="3036711" y="620103"/>
            <a:ext cx="5949244"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Course Availability Notice</a:t>
            </a:r>
            <a:endParaRPr sz="1800" b="0" i="0" u="none" strike="noStrike" cap="none">
              <a:solidFill>
                <a:schemeClr val="dk1"/>
              </a:solidFill>
              <a:latin typeface="Garamond"/>
              <a:ea typeface="Garamond"/>
              <a:cs typeface="Garamond"/>
              <a:sym typeface="Garamond"/>
            </a:endParaRPr>
          </a:p>
        </p:txBody>
      </p:sp>
      <p:sp>
        <p:nvSpPr>
          <p:cNvPr id="467" name="Google Shape;467;p14"/>
          <p:cNvSpPr txBox="1"/>
          <p:nvPr/>
        </p:nvSpPr>
        <p:spPr>
          <a:xfrm>
            <a:off x="1704622" y="1292929"/>
            <a:ext cx="8782800" cy="498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Arial"/>
              <a:buChar char="•"/>
            </a:pPr>
            <a:r>
              <a:rPr lang="en-US" sz="2400" b="0" i="0" u="none" strike="noStrike" cap="none">
                <a:solidFill>
                  <a:schemeClr val="dk1"/>
                </a:solidFill>
                <a:latin typeface="Garamond"/>
                <a:ea typeface="Garamond"/>
                <a:cs typeface="Garamond"/>
                <a:sym typeface="Garamond"/>
              </a:rPr>
              <a:t> Students will be allowed to choose any course listed on the course selection worksheet provided they have met prerequisite and grade requirements.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3000"/>
              <a:buFont typeface="Arial"/>
              <a:buChar char="•"/>
            </a:pPr>
            <a:r>
              <a:rPr lang="en-US" sz="2400" b="0" i="0" u="none" strike="noStrike" cap="none">
                <a:solidFill>
                  <a:schemeClr val="dk1"/>
                </a:solidFill>
                <a:latin typeface="Garamond"/>
                <a:ea typeface="Garamond"/>
                <a:cs typeface="Garamond"/>
                <a:sym typeface="Garamond"/>
              </a:rPr>
              <a:t> Due to campus staffing, some courses may not be offered at all or may ONLY be offered (asynchronously) online.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3000"/>
              <a:buFont typeface="Arial"/>
              <a:buChar char="•"/>
            </a:pPr>
            <a:r>
              <a:rPr lang="en-US" sz="2400" b="0" i="0" u="none" strike="noStrike" cap="none">
                <a:solidFill>
                  <a:schemeClr val="dk1"/>
                </a:solidFill>
                <a:latin typeface="Garamond"/>
                <a:ea typeface="Garamond"/>
                <a:cs typeface="Garamond"/>
                <a:sym typeface="Garamond"/>
              </a:rPr>
              <a:t> Counselors will notify students of course availability as they receive updated course information.</a:t>
            </a:r>
            <a:endParaRPr sz="1400" b="0" i="0" u="none" strike="noStrike" cap="none">
              <a:solidFill>
                <a:srgbClr val="000000"/>
              </a:solidFill>
              <a:latin typeface="Arial"/>
              <a:ea typeface="Arial"/>
              <a:cs typeface="Arial"/>
              <a:sym typeface="Arial"/>
            </a:endParaRPr>
          </a:p>
          <a:p>
            <a:pPr marL="457200" marR="0" lvl="1" indent="-190500" algn="l" rtl="0">
              <a:lnSpc>
                <a:spcPct val="100000"/>
              </a:lnSpc>
              <a:spcBef>
                <a:spcPts val="0"/>
              </a:spcBef>
              <a:spcAft>
                <a:spcPts val="0"/>
              </a:spcAft>
              <a:buClr>
                <a:schemeClr val="dk1"/>
              </a:buClr>
              <a:buSzPts val="3000"/>
              <a:buFont typeface="Arial"/>
              <a:buChar char="•"/>
            </a:pPr>
            <a:r>
              <a:rPr lang="en-US" sz="2400" b="0" i="0" u="none" strike="noStrike" cap="none">
                <a:solidFill>
                  <a:schemeClr val="dk1"/>
                </a:solidFill>
                <a:latin typeface="Garamond"/>
                <a:ea typeface="Garamond"/>
                <a:cs typeface="Garamond"/>
                <a:sym typeface="Garamond"/>
              </a:rPr>
              <a:t> At that time, students can opt to keep the online option or change to an alternate course.  </a:t>
            </a:r>
            <a:endParaRPr sz="1400" b="0" i="0" u="none" strike="noStrike" cap="none">
              <a:solidFill>
                <a:srgbClr val="000000"/>
              </a:solidFill>
              <a:latin typeface="Arial"/>
              <a:ea typeface="Arial"/>
              <a:cs typeface="Arial"/>
              <a:sym typeface="Arial"/>
            </a:endParaRPr>
          </a:p>
          <a:p>
            <a:pPr marL="457200" marR="0" lvl="1" indent="-190500" algn="l" rtl="0">
              <a:lnSpc>
                <a:spcPct val="100000"/>
              </a:lnSpc>
              <a:spcBef>
                <a:spcPts val="0"/>
              </a:spcBef>
              <a:spcAft>
                <a:spcPts val="0"/>
              </a:spcAft>
              <a:buClr>
                <a:schemeClr val="dk1"/>
              </a:buClr>
              <a:buSzPts val="3000"/>
              <a:buFont typeface="Arial"/>
              <a:buChar char="•"/>
            </a:pPr>
            <a:r>
              <a:rPr lang="en-US" sz="2400" b="0" i="0" u="none" strike="noStrike" cap="none">
                <a:solidFill>
                  <a:schemeClr val="dk1"/>
                </a:solidFill>
                <a:latin typeface="Garamond"/>
                <a:ea typeface="Garamond"/>
                <a:cs typeface="Garamond"/>
                <a:sym typeface="Garamond"/>
              </a:rPr>
              <a:t> Don’t forget to list alternate courses in SchooLinks!</a:t>
            </a:r>
            <a:endParaRPr sz="1400" b="0" i="0" u="none" strike="noStrike" cap="none">
              <a:solidFill>
                <a:srgbClr val="000000"/>
              </a:solidFill>
              <a:latin typeface="Arial"/>
              <a:ea typeface="Arial"/>
              <a:cs typeface="Arial"/>
              <a:sym typeface="Arial"/>
            </a:endParaRPr>
          </a:p>
        </p:txBody>
      </p:sp>
      <p:pic>
        <p:nvPicPr>
          <p:cNvPr id="468" name="Google Shape;468;p14"/>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5"/>
          <p:cNvSpPr txBox="1">
            <a:spLocks noGrp="1"/>
          </p:cNvSpPr>
          <p:nvPr>
            <p:ph type="title" idx="4294967295"/>
          </p:nvPr>
        </p:nvSpPr>
        <p:spPr>
          <a:xfrm>
            <a:off x="672852" y="666990"/>
            <a:ext cx="10834337" cy="129381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Choosing Courses for Next Year</a:t>
            </a:r>
            <a:endParaRPr/>
          </a:p>
        </p:txBody>
      </p:sp>
      <p:sp>
        <p:nvSpPr>
          <p:cNvPr id="475" name="Google Shape;475;p15"/>
          <p:cNvSpPr txBox="1">
            <a:spLocks noGrp="1"/>
          </p:cNvSpPr>
          <p:nvPr>
            <p:ph type="body" idx="4294967295"/>
          </p:nvPr>
        </p:nvSpPr>
        <p:spPr>
          <a:xfrm>
            <a:off x="4068803" y="1960803"/>
            <a:ext cx="6472200" cy="3535200"/>
          </a:xfrm>
          <a:prstGeom prst="rect">
            <a:avLst/>
          </a:prstGeom>
          <a:noFill/>
          <a:ln>
            <a:noFill/>
          </a:ln>
        </p:spPr>
        <p:txBody>
          <a:bodyPr spcFirstLastPara="1" wrap="square" lIns="91425" tIns="45700" rIns="91425" bIns="45700" anchor="t" anchorCtr="0">
            <a:spAutoFit/>
          </a:bodyPr>
          <a:lstStyle/>
          <a:p>
            <a:pPr marL="365760" marR="0" lvl="0" indent="-256032" algn="l" rtl="0">
              <a:lnSpc>
                <a:spcPct val="100000"/>
              </a:lnSpc>
              <a:spcBef>
                <a:spcPts val="0"/>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Warning!  You cannot repeat a course for which you have already earned credit.  </a:t>
            </a:r>
            <a:endParaRPr/>
          </a:p>
          <a:p>
            <a:pPr marL="365760" marR="0" lvl="0" indent="-256032" algn="l" rtl="0">
              <a:lnSpc>
                <a:spcPct val="100000"/>
              </a:lnSpc>
              <a:spcBef>
                <a:spcPts val="400"/>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Pay close attention to courses that have prerequisites. </a:t>
            </a:r>
            <a:endParaRPr/>
          </a:p>
          <a:p>
            <a:pPr marL="365760" marR="0" lvl="0" indent="-256032" algn="l" rtl="0">
              <a:lnSpc>
                <a:spcPct val="100000"/>
              </a:lnSpc>
              <a:spcBef>
                <a:spcPts val="400"/>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Counselors will meet individually with students to review course selections and answer questions.</a:t>
            </a:r>
            <a:endParaRPr/>
          </a:p>
        </p:txBody>
      </p:sp>
      <p:pic>
        <p:nvPicPr>
          <p:cNvPr id="476" name="Google Shape;476;p15"/>
          <p:cNvPicPr preferRelativeResize="0"/>
          <p:nvPr/>
        </p:nvPicPr>
        <p:blipFill rotWithShape="1">
          <a:blip r:embed="rId3">
            <a:alphaModFix/>
          </a:blip>
          <a:srcRect/>
          <a:stretch/>
        </p:blipFill>
        <p:spPr>
          <a:xfrm>
            <a:off x="1329373" y="2412625"/>
            <a:ext cx="2917850" cy="2277710"/>
          </a:xfrm>
          <a:prstGeom prst="rect">
            <a:avLst/>
          </a:prstGeom>
          <a:noFill/>
          <a:ln>
            <a:noFill/>
          </a:ln>
        </p:spPr>
      </p:pic>
      <p:pic>
        <p:nvPicPr>
          <p:cNvPr id="477" name="Google Shape;477;p15"/>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1"/>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6"/>
          <p:cNvSpPr txBox="1">
            <a:spLocks noGrp="1"/>
          </p:cNvSpPr>
          <p:nvPr>
            <p:ph type="title" idx="4294967295"/>
          </p:nvPr>
        </p:nvSpPr>
        <p:spPr>
          <a:xfrm>
            <a:off x="427510" y="468236"/>
            <a:ext cx="11245933"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Schedule Changes</a:t>
            </a:r>
            <a:endParaRPr/>
          </a:p>
        </p:txBody>
      </p:sp>
      <p:sp>
        <p:nvSpPr>
          <p:cNvPr id="484" name="Google Shape;484;p16"/>
          <p:cNvSpPr txBox="1"/>
          <p:nvPr/>
        </p:nvSpPr>
        <p:spPr>
          <a:xfrm>
            <a:off x="1151906" y="1562536"/>
            <a:ext cx="10604700" cy="453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Schedule changes for the 2024-2025 school year will be allowed only in the following cases: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1. Error in scheduling by the school (data entry error)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2. Student has not met course prerequisites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3. Student has already earned credit for the course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4. Change in program (athletics, fine arts,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5. Level changes as recommended by the teacher and counselor,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with parent and principal approval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400"/>
              <a:buFont typeface="Arial"/>
              <a:buNone/>
            </a:pPr>
            <a:r>
              <a:rPr lang="en-US" sz="2400" b="0" i="0" u="none" strike="noStrike" cap="none">
                <a:solidFill>
                  <a:srgbClr val="000000"/>
                </a:solidFill>
                <a:latin typeface="Garamond"/>
                <a:ea typeface="Garamond"/>
                <a:cs typeface="Garamond"/>
                <a:sym typeface="Garamond"/>
              </a:rPr>
              <a:t>  				6. Student did not meet standard on STAAR/EOC exam.</a:t>
            </a:r>
            <a:endParaRPr sz="2400" b="0" i="0" u="none" strike="noStrike" cap="none">
              <a:solidFill>
                <a:srgbClr val="000000"/>
              </a:solidFill>
              <a:latin typeface="Garamond"/>
              <a:ea typeface="Garamond"/>
              <a:cs typeface="Garamond"/>
              <a:sym typeface="Garamond"/>
            </a:endParaRPr>
          </a:p>
          <a:p>
            <a:pPr marL="0" lvl="0" indent="0" algn="l" rtl="0">
              <a:lnSpc>
                <a:spcPct val="116818"/>
              </a:lnSpc>
              <a:spcBef>
                <a:spcPts val="1200"/>
              </a:spcBef>
              <a:spcAft>
                <a:spcPts val="0"/>
              </a:spcAft>
              <a:buClr>
                <a:schemeClr val="dk1"/>
              </a:buClr>
              <a:buSzPts val="1100"/>
              <a:buFont typeface="Arial"/>
              <a:buNone/>
            </a:pPr>
            <a:endParaRPr sz="1600">
              <a:solidFill>
                <a:schemeClr val="dk1"/>
              </a:solidFill>
            </a:endParaRPr>
          </a:p>
          <a:p>
            <a:pPr marL="0" marR="0" lvl="0" indent="0" algn="l" rtl="0">
              <a:lnSpc>
                <a:spcPct val="100000"/>
              </a:lnSpc>
              <a:spcBef>
                <a:spcPts val="1200"/>
              </a:spcBef>
              <a:spcAft>
                <a:spcPts val="0"/>
              </a:spcAft>
              <a:buClr>
                <a:srgbClr val="000000"/>
              </a:buClr>
              <a:buSzPts val="2400"/>
              <a:buFont typeface="Arial"/>
              <a:buNone/>
            </a:pPr>
            <a:endParaRPr sz="2400">
              <a:latin typeface="Garamond"/>
              <a:ea typeface="Garamond"/>
              <a:cs typeface="Garamond"/>
              <a:sym typeface="Garamond"/>
            </a:endParaRPr>
          </a:p>
        </p:txBody>
      </p:sp>
      <p:pic>
        <p:nvPicPr>
          <p:cNvPr id="485" name="Google Shape;485;p16"/>
          <p:cNvPicPr preferRelativeResize="0"/>
          <p:nvPr/>
        </p:nvPicPr>
        <p:blipFill rotWithShape="1">
          <a:blip r:embed="rId3">
            <a:alphaModFix/>
          </a:blip>
          <a:srcRect r="11694"/>
          <a:stretch/>
        </p:blipFill>
        <p:spPr>
          <a:xfrm>
            <a:off x="945631" y="3648378"/>
            <a:ext cx="1738477" cy="1536807"/>
          </a:xfrm>
          <a:prstGeom prst="rect">
            <a:avLst/>
          </a:prstGeom>
          <a:noFill/>
          <a:ln>
            <a:noFill/>
          </a:ln>
        </p:spPr>
      </p:pic>
      <p:pic>
        <p:nvPicPr>
          <p:cNvPr id="486" name="Google Shape;486;p16"/>
          <p:cNvPicPr preferRelativeResize="0"/>
          <p:nvPr/>
        </p:nvPicPr>
        <p:blipFill rotWithShape="1">
          <a:blip r:embed="rId4">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5"/>
          <p:cNvSpPr txBox="1"/>
          <p:nvPr/>
        </p:nvSpPr>
        <p:spPr>
          <a:xfrm>
            <a:off x="2991555" y="597525"/>
            <a:ext cx="862471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Choosing Your Core Classes:</a:t>
            </a:r>
            <a:endParaRPr sz="1800" b="0" i="0" u="none" strike="noStrike" cap="none">
              <a:solidFill>
                <a:schemeClr val="dk1"/>
              </a:solidFill>
              <a:latin typeface="Garamond"/>
              <a:ea typeface="Garamond"/>
              <a:cs typeface="Garamond"/>
              <a:sym typeface="Garamond"/>
            </a:endParaRPr>
          </a:p>
        </p:txBody>
      </p:sp>
      <p:sp>
        <p:nvSpPr>
          <p:cNvPr id="492" name="Google Shape;492;p25"/>
          <p:cNvSpPr txBox="1">
            <a:spLocks noGrp="1"/>
          </p:cNvSpPr>
          <p:nvPr>
            <p:ph type="body" idx="4294967295"/>
          </p:nvPr>
        </p:nvSpPr>
        <p:spPr>
          <a:xfrm>
            <a:off x="1117600" y="1739194"/>
            <a:ext cx="6457244" cy="4131028"/>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00000"/>
              </a:lnSpc>
              <a:spcBef>
                <a:spcPts val="0"/>
              </a:spcBef>
              <a:spcAft>
                <a:spcPts val="0"/>
              </a:spcAft>
              <a:buSzPts val="2760"/>
              <a:buChar char="•"/>
            </a:pPr>
            <a:r>
              <a:rPr lang="en-US"/>
              <a:t>Choose the appropriate level for English 1, Math, Science, &amp; Social Studies.</a:t>
            </a:r>
            <a:endParaRPr/>
          </a:p>
          <a:p>
            <a:pPr marL="742950" lvl="1" indent="-296703" algn="l" rtl="0">
              <a:lnSpc>
                <a:spcPct val="100000"/>
              </a:lnSpc>
              <a:spcBef>
                <a:spcPts val="970"/>
              </a:spcBef>
              <a:spcAft>
                <a:spcPts val="0"/>
              </a:spcAft>
              <a:buSzPts val="2300"/>
              <a:buChar char="•"/>
            </a:pPr>
            <a:r>
              <a:rPr lang="en-US"/>
              <a:t>If you’re in Algebra 1, you will take Geometry next.</a:t>
            </a:r>
            <a:endParaRPr/>
          </a:p>
          <a:p>
            <a:pPr marL="742950" lvl="1" indent="-296703" algn="l" rtl="0">
              <a:lnSpc>
                <a:spcPct val="100000"/>
              </a:lnSpc>
              <a:spcBef>
                <a:spcPts val="970"/>
              </a:spcBef>
              <a:spcAft>
                <a:spcPts val="0"/>
              </a:spcAft>
              <a:buSzPts val="2300"/>
              <a:buChar char="•"/>
            </a:pPr>
            <a:r>
              <a:rPr lang="en-US"/>
              <a:t>If you are in GT Social Studies, you will take AP/GT Human Geography in 9</a:t>
            </a:r>
            <a:r>
              <a:rPr lang="en-US" baseline="30000"/>
              <a:t>th</a:t>
            </a:r>
            <a:r>
              <a:rPr lang="en-US"/>
              <a:t> grade.</a:t>
            </a:r>
            <a:endParaRPr/>
          </a:p>
          <a:p>
            <a:pPr marL="742950" lvl="1" indent="-296703" algn="l" rtl="0">
              <a:lnSpc>
                <a:spcPct val="100000"/>
              </a:lnSpc>
              <a:spcBef>
                <a:spcPts val="970"/>
              </a:spcBef>
              <a:spcAft>
                <a:spcPts val="0"/>
              </a:spcAft>
              <a:buSzPts val="2300"/>
              <a:buChar char="•"/>
            </a:pPr>
            <a:r>
              <a:rPr lang="en-US"/>
              <a:t>Teachers are your best resource to help determine if KAP is the right choice for you.</a:t>
            </a:r>
            <a:endParaRPr/>
          </a:p>
          <a:p>
            <a:pPr marL="285750" lvl="0" indent="-285750" algn="l" rtl="0">
              <a:lnSpc>
                <a:spcPct val="100000"/>
              </a:lnSpc>
              <a:spcBef>
                <a:spcPts val="1044"/>
              </a:spcBef>
              <a:spcAft>
                <a:spcPts val="0"/>
              </a:spcAft>
              <a:buSzPts val="2760"/>
              <a:buChar char="•"/>
            </a:pPr>
            <a:r>
              <a:rPr lang="en-US"/>
              <a:t>Choose courses for all four years.  You will review this yearly with your counselor and can make changes.</a:t>
            </a:r>
            <a:endParaRPr/>
          </a:p>
        </p:txBody>
      </p:sp>
      <p:pic>
        <p:nvPicPr>
          <p:cNvPr id="493" name="Google Shape;493;p25"/>
          <p:cNvPicPr preferRelativeResize="0"/>
          <p:nvPr/>
        </p:nvPicPr>
        <p:blipFill rotWithShape="1">
          <a:blip r:embed="rId3">
            <a:alphaModFix/>
          </a:blip>
          <a:srcRect/>
          <a:stretch/>
        </p:blipFill>
        <p:spPr>
          <a:xfrm>
            <a:off x="7574844" y="1892123"/>
            <a:ext cx="3639995" cy="32781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6"/>
          <p:cNvSpPr txBox="1"/>
          <p:nvPr/>
        </p:nvSpPr>
        <p:spPr>
          <a:xfrm>
            <a:off x="2506133" y="969753"/>
            <a:ext cx="862471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Choosing Your Other Classes:</a:t>
            </a:r>
            <a:endParaRPr sz="1800" b="0" i="0" u="none" strike="noStrike" cap="none">
              <a:solidFill>
                <a:schemeClr val="dk1"/>
              </a:solidFill>
              <a:latin typeface="Garamond"/>
              <a:ea typeface="Garamond"/>
              <a:cs typeface="Garamond"/>
              <a:sym typeface="Garamond"/>
            </a:endParaRPr>
          </a:p>
        </p:txBody>
      </p:sp>
      <p:sp>
        <p:nvSpPr>
          <p:cNvPr id="499" name="Google Shape;499;p26"/>
          <p:cNvSpPr txBox="1">
            <a:spLocks noGrp="1"/>
          </p:cNvSpPr>
          <p:nvPr>
            <p:ph type="body" idx="4294967295"/>
          </p:nvPr>
        </p:nvSpPr>
        <p:spPr>
          <a:xfrm>
            <a:off x="1241777" y="2089150"/>
            <a:ext cx="9008533" cy="413102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2760"/>
              <a:buChar char="•"/>
            </a:pPr>
            <a:r>
              <a:rPr lang="en-US"/>
              <a:t>After core classes, you have three more spots to fill in your schedule.</a:t>
            </a:r>
            <a:endParaRPr/>
          </a:p>
          <a:p>
            <a:pPr marL="285750" lvl="0" indent="-285750" algn="l" rtl="0">
              <a:lnSpc>
                <a:spcPct val="100000"/>
              </a:lnSpc>
              <a:spcBef>
                <a:spcPts val="1080"/>
              </a:spcBef>
              <a:spcAft>
                <a:spcPts val="0"/>
              </a:spcAft>
              <a:buSzPts val="2760"/>
              <a:buChar char="•"/>
            </a:pPr>
            <a:r>
              <a:rPr lang="en-US"/>
              <a:t>Choose an elective that aligns with your pathway.</a:t>
            </a:r>
            <a:endParaRPr/>
          </a:p>
          <a:p>
            <a:pPr marL="285750" lvl="0" indent="-285750" algn="l" rtl="0">
              <a:lnSpc>
                <a:spcPct val="100000"/>
              </a:lnSpc>
              <a:spcBef>
                <a:spcPts val="1080"/>
              </a:spcBef>
              <a:spcAft>
                <a:spcPts val="0"/>
              </a:spcAft>
              <a:buSzPts val="2760"/>
              <a:buChar char="•"/>
            </a:pPr>
            <a:r>
              <a:rPr lang="en-US"/>
              <a:t>Start or complete required foreign language.</a:t>
            </a:r>
            <a:endParaRPr/>
          </a:p>
          <a:p>
            <a:pPr marL="285750" lvl="0" indent="-285750" algn="l" rtl="0">
              <a:lnSpc>
                <a:spcPct val="100000"/>
              </a:lnSpc>
              <a:spcBef>
                <a:spcPts val="1080"/>
              </a:spcBef>
              <a:spcAft>
                <a:spcPts val="0"/>
              </a:spcAft>
              <a:buSzPts val="2760"/>
              <a:buChar char="•"/>
            </a:pPr>
            <a:r>
              <a:rPr lang="en-US"/>
              <a:t>Consider completing PE, Health/Leadworthy, or Fine Art credit.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7"/>
          <p:cNvSpPr txBox="1"/>
          <p:nvPr/>
        </p:nvSpPr>
        <p:spPr>
          <a:xfrm>
            <a:off x="2833511" y="879747"/>
            <a:ext cx="862471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Foreign Language Options:</a:t>
            </a:r>
            <a:endParaRPr sz="1800" b="0" i="0" u="none" strike="noStrike" cap="none">
              <a:solidFill>
                <a:schemeClr val="dk1"/>
              </a:solidFill>
              <a:latin typeface="Garamond"/>
              <a:ea typeface="Garamond"/>
              <a:cs typeface="Garamond"/>
              <a:sym typeface="Garamond"/>
            </a:endParaRPr>
          </a:p>
        </p:txBody>
      </p:sp>
      <p:sp>
        <p:nvSpPr>
          <p:cNvPr id="505" name="Google Shape;505;p27"/>
          <p:cNvSpPr txBox="1">
            <a:spLocks noGrp="1"/>
          </p:cNvSpPr>
          <p:nvPr>
            <p:ph type="body" idx="4294967295"/>
          </p:nvPr>
        </p:nvSpPr>
        <p:spPr>
          <a:xfrm>
            <a:off x="1162755" y="2292350"/>
            <a:ext cx="9008533" cy="4131028"/>
          </a:xfrm>
          <a:prstGeom prst="rect">
            <a:avLst/>
          </a:prstGeom>
          <a:noFill/>
          <a:ln>
            <a:noFill/>
          </a:ln>
        </p:spPr>
        <p:txBody>
          <a:bodyPr spcFirstLastPara="1" wrap="square" lIns="91425" tIns="45700" rIns="91425" bIns="45700" anchor="t" anchorCtr="0">
            <a:normAutofit lnSpcReduction="20000"/>
          </a:bodyPr>
          <a:lstStyle/>
          <a:p>
            <a:pPr marL="285750" lvl="0" indent="-285750" algn="l" rtl="0">
              <a:lnSpc>
                <a:spcPct val="100000"/>
              </a:lnSpc>
              <a:spcBef>
                <a:spcPts val="0"/>
              </a:spcBef>
              <a:spcAft>
                <a:spcPts val="0"/>
              </a:spcAft>
              <a:buSzPts val="2760"/>
              <a:buChar char="•"/>
            </a:pPr>
            <a:r>
              <a:rPr lang="en-US"/>
              <a:t>Katy High School only offers Spanish, French, German, &amp; American Sign Language (ASL) on campus.</a:t>
            </a:r>
            <a:endParaRPr/>
          </a:p>
          <a:p>
            <a:pPr marL="285750" lvl="0" indent="0" algn="l" rtl="0">
              <a:lnSpc>
                <a:spcPct val="100000"/>
              </a:lnSpc>
              <a:spcBef>
                <a:spcPts val="0"/>
              </a:spcBef>
              <a:spcAft>
                <a:spcPts val="0"/>
              </a:spcAft>
              <a:buSzPts val="2760"/>
              <a:buNone/>
            </a:pPr>
            <a:endParaRPr/>
          </a:p>
          <a:p>
            <a:pPr marL="285750" lvl="0" indent="-285750" algn="l" rtl="0">
              <a:lnSpc>
                <a:spcPct val="100000"/>
              </a:lnSpc>
              <a:spcBef>
                <a:spcPts val="0"/>
              </a:spcBef>
              <a:spcAft>
                <a:spcPts val="0"/>
              </a:spcAft>
              <a:buSzPts val="2760"/>
              <a:buChar char="•"/>
            </a:pPr>
            <a:r>
              <a:rPr lang="en-US"/>
              <a:t>If you took Spanish for Spanish Speakers 1 &amp; 2 as an 8th grader, you can sign up for Spanish for Speakers 3 &amp; 4 in 9th grade.</a:t>
            </a:r>
            <a:endParaRPr/>
          </a:p>
          <a:p>
            <a:pPr marL="285750" lvl="0" indent="-285750" algn="l" rtl="0">
              <a:lnSpc>
                <a:spcPct val="100000"/>
              </a:lnSpc>
              <a:spcBef>
                <a:spcPts val="1080"/>
              </a:spcBef>
              <a:spcAft>
                <a:spcPts val="0"/>
              </a:spcAft>
              <a:buSzPts val="2760"/>
              <a:buChar char="•"/>
            </a:pPr>
            <a:r>
              <a:rPr lang="en-US"/>
              <a:t>Chinese and Latin will only be offered as an online course.</a:t>
            </a:r>
            <a:endParaRPr/>
          </a:p>
          <a:p>
            <a:pPr marL="285750" lvl="0" indent="-285750" algn="l" rtl="0">
              <a:lnSpc>
                <a:spcPct val="100000"/>
              </a:lnSpc>
              <a:spcBef>
                <a:spcPts val="1080"/>
              </a:spcBef>
              <a:spcAft>
                <a:spcPts val="0"/>
              </a:spcAft>
              <a:buSzPts val="2760"/>
              <a:buChar char="•"/>
            </a:pPr>
            <a:r>
              <a:rPr lang="en-US"/>
              <a:t>KHS typically has a lot of interest in ASL. Historically we cannot accommodate all ASL 1 requests. It may be offered as an online option for 9</a:t>
            </a:r>
            <a:r>
              <a:rPr lang="en-US" baseline="30000"/>
              <a:t>th</a:t>
            </a:r>
            <a:r>
              <a:rPr lang="en-US"/>
              <a:t> graders. It is imperative that you give us an alternate course in the case that ASL 1 is not available. </a:t>
            </a:r>
            <a:endParaRPr/>
          </a:p>
          <a:p>
            <a:pPr marL="285750" lvl="0" indent="-110490" algn="l" rtl="0">
              <a:lnSpc>
                <a:spcPct val="100000"/>
              </a:lnSpc>
              <a:spcBef>
                <a:spcPts val="1080"/>
              </a:spcBef>
              <a:spcAft>
                <a:spcPts val="0"/>
              </a:spcAft>
              <a:buSzPts val="276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8"/>
          <p:cNvSpPr txBox="1"/>
          <p:nvPr/>
        </p:nvSpPr>
        <p:spPr>
          <a:xfrm>
            <a:off x="3996267" y="755570"/>
            <a:ext cx="3815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PE Options:</a:t>
            </a:r>
            <a:endParaRPr sz="1800" b="0" i="0" u="none" strike="noStrike" cap="none">
              <a:solidFill>
                <a:schemeClr val="dk1"/>
              </a:solidFill>
              <a:latin typeface="Garamond"/>
              <a:ea typeface="Garamond"/>
              <a:cs typeface="Garamond"/>
              <a:sym typeface="Garamond"/>
            </a:endParaRPr>
          </a:p>
        </p:txBody>
      </p:sp>
      <p:sp>
        <p:nvSpPr>
          <p:cNvPr id="511" name="Google Shape;511;p28"/>
          <p:cNvSpPr txBox="1">
            <a:spLocks noGrp="1"/>
          </p:cNvSpPr>
          <p:nvPr>
            <p:ph type="body" idx="4294967295"/>
          </p:nvPr>
        </p:nvSpPr>
        <p:spPr>
          <a:xfrm>
            <a:off x="1117599" y="1739194"/>
            <a:ext cx="9177868" cy="4131028"/>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100000"/>
              </a:lnSpc>
              <a:spcBef>
                <a:spcPts val="0"/>
              </a:spcBef>
              <a:spcAft>
                <a:spcPts val="0"/>
              </a:spcAft>
              <a:buSzPct val="115000"/>
              <a:buChar char="•"/>
            </a:pPr>
            <a:r>
              <a:rPr lang="en-US" sz="2400">
                <a:latin typeface="Garamond"/>
                <a:ea typeface="Garamond"/>
                <a:cs typeface="Garamond"/>
                <a:sym typeface="Garamond"/>
              </a:rPr>
              <a:t>Students can earn PE credit from:</a:t>
            </a:r>
            <a:endParaRPr/>
          </a:p>
          <a:p>
            <a:pPr marL="742950" lvl="1" indent="-285750" algn="l" rtl="0">
              <a:lnSpc>
                <a:spcPct val="100000"/>
              </a:lnSpc>
              <a:spcBef>
                <a:spcPts val="970"/>
              </a:spcBef>
              <a:spcAft>
                <a:spcPts val="0"/>
              </a:spcAft>
              <a:buSzPct val="115000"/>
              <a:buChar char="•"/>
            </a:pPr>
            <a:r>
              <a:rPr lang="en-US">
                <a:latin typeface="Garamond"/>
                <a:ea typeface="Garamond"/>
                <a:cs typeface="Garamond"/>
                <a:sym typeface="Garamond"/>
              </a:rPr>
              <a:t>PE class (Lifetime Recreation &amp; Outdoor Pursuits)</a:t>
            </a:r>
            <a:endParaRPr/>
          </a:p>
          <a:p>
            <a:pPr marL="742950" lvl="1" indent="-285750" algn="l" rtl="0">
              <a:lnSpc>
                <a:spcPct val="100000"/>
              </a:lnSpc>
              <a:spcBef>
                <a:spcPts val="970"/>
              </a:spcBef>
              <a:spcAft>
                <a:spcPts val="0"/>
              </a:spcAft>
              <a:buSzPct val="115000"/>
              <a:buChar char="•"/>
            </a:pPr>
            <a:r>
              <a:rPr lang="en-US">
                <a:latin typeface="Garamond"/>
                <a:ea typeface="Garamond"/>
                <a:cs typeface="Garamond"/>
                <a:sym typeface="Garamond"/>
              </a:rPr>
              <a:t>Athletics</a:t>
            </a:r>
            <a:endParaRPr/>
          </a:p>
          <a:p>
            <a:pPr marL="1200150" lvl="2" indent="-285750" algn="l" rtl="0">
              <a:lnSpc>
                <a:spcPct val="100000"/>
              </a:lnSpc>
              <a:spcBef>
                <a:spcPts val="933"/>
              </a:spcBef>
              <a:spcAft>
                <a:spcPts val="0"/>
              </a:spcAft>
              <a:buSzPct val="115000"/>
              <a:buChar char="•"/>
            </a:pPr>
            <a:r>
              <a:rPr lang="en-US">
                <a:latin typeface="Garamond"/>
                <a:ea typeface="Garamond"/>
                <a:cs typeface="Garamond"/>
                <a:sym typeface="Garamond"/>
              </a:rPr>
              <a:t>Multi-sport athletes – students can only be in one athletic period during the day.  Select the sport whose season comes first.  Counselors will adjust schedules as seasons transition.</a:t>
            </a:r>
            <a:endParaRPr/>
          </a:p>
          <a:p>
            <a:pPr marL="1200150" lvl="2" indent="-285750" algn="l" rtl="0">
              <a:lnSpc>
                <a:spcPct val="100000"/>
              </a:lnSpc>
              <a:spcBef>
                <a:spcPts val="933"/>
              </a:spcBef>
              <a:spcAft>
                <a:spcPts val="0"/>
              </a:spcAft>
              <a:buSzPct val="115000"/>
              <a:buChar char="•"/>
            </a:pPr>
            <a:r>
              <a:rPr lang="en-US">
                <a:latin typeface="Garamond"/>
                <a:ea typeface="Garamond"/>
                <a:cs typeface="Garamond"/>
                <a:sym typeface="Garamond"/>
              </a:rPr>
              <a:t>For all athletic programs, students must have a physical &amp; UIL paperwork completed on RankOne.</a:t>
            </a:r>
            <a:endParaRPr/>
          </a:p>
          <a:p>
            <a:pPr marL="1200150" lvl="2" indent="-285750" algn="l" rtl="0">
              <a:lnSpc>
                <a:spcPct val="100000"/>
              </a:lnSpc>
              <a:spcBef>
                <a:spcPts val="933"/>
              </a:spcBef>
              <a:spcAft>
                <a:spcPts val="0"/>
              </a:spcAft>
              <a:buSzPct val="115000"/>
              <a:buChar char="•"/>
            </a:pPr>
            <a:r>
              <a:rPr lang="en-US">
                <a:latin typeface="Garamond"/>
                <a:ea typeface="Garamond"/>
                <a:cs typeface="Garamond"/>
                <a:sym typeface="Garamond"/>
              </a:rPr>
              <a:t>Some sports may require summer practice or tryouts.</a:t>
            </a:r>
            <a:endParaRPr/>
          </a:p>
          <a:p>
            <a:pPr marL="742950" lvl="1" indent="-285750" algn="l" rtl="0">
              <a:lnSpc>
                <a:spcPct val="100000"/>
              </a:lnSpc>
              <a:spcBef>
                <a:spcPts val="970"/>
              </a:spcBef>
              <a:spcAft>
                <a:spcPts val="0"/>
              </a:spcAft>
              <a:buSzPct val="115000"/>
              <a:buChar char="•"/>
            </a:pPr>
            <a:r>
              <a:rPr lang="en-US">
                <a:latin typeface="Garamond"/>
                <a:ea typeface="Garamond"/>
                <a:cs typeface="Garamond"/>
                <a:sym typeface="Garamond"/>
              </a:rPr>
              <a:t>PE Substitution Courses (Band, Dance, Color Guard, ROTC, &amp; Off-Campus PE)</a:t>
            </a:r>
            <a:endParaRPr/>
          </a:p>
          <a:p>
            <a:pPr marL="742950" lvl="1" indent="-285750" algn="l" rtl="0">
              <a:lnSpc>
                <a:spcPct val="100000"/>
              </a:lnSpc>
              <a:spcBef>
                <a:spcPts val="970"/>
              </a:spcBef>
              <a:spcAft>
                <a:spcPts val="0"/>
              </a:spcAft>
              <a:buSzPct val="115000"/>
              <a:buChar char="•"/>
            </a:pPr>
            <a:r>
              <a:rPr lang="en-US">
                <a:latin typeface="Garamond"/>
                <a:ea typeface="Garamond"/>
                <a:cs typeface="Garamond"/>
                <a:sym typeface="Garamond"/>
              </a:rPr>
              <a:t>Cheerleading requires instructor approval at tryouts so students cannot choose this course.  If a student makes the squad, counselors will add the course for you.</a:t>
            </a:r>
            <a:endParaRPr/>
          </a:p>
          <a:p>
            <a:pPr marL="285750" lvl="0" indent="-123634" algn="l" rtl="0">
              <a:lnSpc>
                <a:spcPct val="100000"/>
              </a:lnSpc>
              <a:spcBef>
                <a:spcPts val="1044"/>
              </a:spcBef>
              <a:spcAft>
                <a:spcPts val="0"/>
              </a:spcAft>
              <a:buSzPct val="115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9"/>
          <p:cNvSpPr txBox="1"/>
          <p:nvPr/>
        </p:nvSpPr>
        <p:spPr>
          <a:xfrm>
            <a:off x="3996267" y="755570"/>
            <a:ext cx="438008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262626"/>
                </a:solidFill>
                <a:latin typeface="Garamond"/>
                <a:ea typeface="Garamond"/>
                <a:cs typeface="Garamond"/>
                <a:sym typeface="Garamond"/>
              </a:rPr>
              <a:t>Fine Arts Options:</a:t>
            </a:r>
            <a:endParaRPr sz="1800" b="0" i="0" u="none" strike="noStrike" cap="none">
              <a:solidFill>
                <a:schemeClr val="dk1"/>
              </a:solidFill>
              <a:latin typeface="Garamond"/>
              <a:ea typeface="Garamond"/>
              <a:cs typeface="Garamond"/>
              <a:sym typeface="Garamond"/>
            </a:endParaRPr>
          </a:p>
        </p:txBody>
      </p:sp>
      <p:sp>
        <p:nvSpPr>
          <p:cNvPr id="517" name="Google Shape;517;p29"/>
          <p:cNvSpPr txBox="1">
            <a:spLocks noGrp="1"/>
          </p:cNvSpPr>
          <p:nvPr>
            <p:ph type="body" idx="4294967295"/>
          </p:nvPr>
        </p:nvSpPr>
        <p:spPr>
          <a:xfrm>
            <a:off x="1117599" y="1739194"/>
            <a:ext cx="9177868" cy="4131028"/>
          </a:xfrm>
          <a:prstGeom prst="rect">
            <a:avLst/>
          </a:prstGeom>
          <a:noFill/>
          <a:ln>
            <a:noFill/>
          </a:ln>
        </p:spPr>
        <p:txBody>
          <a:bodyPr spcFirstLastPara="1" wrap="square" lIns="91425" tIns="45700" rIns="91425" bIns="45700" anchor="t" anchorCtr="0">
            <a:normAutofit fontScale="85000" lnSpcReduction="20000"/>
          </a:bodyPr>
          <a:lstStyle/>
          <a:p>
            <a:pPr marL="285750" lvl="0" indent="-272605" algn="l" rtl="0">
              <a:lnSpc>
                <a:spcPct val="100000"/>
              </a:lnSpc>
              <a:spcBef>
                <a:spcPts val="0"/>
              </a:spcBef>
              <a:spcAft>
                <a:spcPts val="0"/>
              </a:spcAft>
              <a:buSzPct val="115000"/>
              <a:buChar char="•"/>
            </a:pPr>
            <a:r>
              <a:rPr lang="en-US" sz="2400">
                <a:latin typeface="Garamond"/>
                <a:ea typeface="Garamond"/>
                <a:cs typeface="Garamond"/>
                <a:sym typeface="Garamond"/>
              </a:rPr>
              <a:t>Students can earn fine arts credit from:</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Band or Jazz Band</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Orchestra</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Choir</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Theatre Arts 1 or Technical Theatre 1</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Art</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Color Guard</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Dance or Dance Team Training</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Digital Art &amp; Animation</a:t>
            </a:r>
            <a:endParaRPr/>
          </a:p>
          <a:p>
            <a:pPr marL="742950" lvl="1" indent="-274796" algn="l" rtl="0">
              <a:lnSpc>
                <a:spcPct val="100000"/>
              </a:lnSpc>
              <a:spcBef>
                <a:spcPts val="970"/>
              </a:spcBef>
              <a:spcAft>
                <a:spcPts val="0"/>
              </a:spcAft>
              <a:buSzPct val="115000"/>
              <a:buChar char="•"/>
            </a:pPr>
            <a:r>
              <a:rPr lang="en-US">
                <a:latin typeface="Garamond"/>
                <a:ea typeface="Garamond"/>
                <a:cs typeface="Garamond"/>
                <a:sym typeface="Garamond"/>
              </a:rPr>
              <a:t>Floral Design, AP Art History, AP Music Theory (10</a:t>
            </a:r>
            <a:r>
              <a:rPr lang="en-US" baseline="30000">
                <a:latin typeface="Garamond"/>
                <a:ea typeface="Garamond"/>
                <a:cs typeface="Garamond"/>
                <a:sym typeface="Garamond"/>
              </a:rPr>
              <a:t>th</a:t>
            </a:r>
            <a:r>
              <a:rPr lang="en-US">
                <a:latin typeface="Garamond"/>
                <a:ea typeface="Garamond"/>
                <a:cs typeface="Garamond"/>
                <a:sym typeface="Garamond"/>
              </a:rPr>
              <a:t>-12</a:t>
            </a:r>
            <a:r>
              <a:rPr lang="en-US" baseline="30000">
                <a:latin typeface="Garamond"/>
                <a:ea typeface="Garamond"/>
                <a:cs typeface="Garamond"/>
                <a:sym typeface="Garamond"/>
              </a:rPr>
              <a:t>th</a:t>
            </a:r>
            <a:r>
              <a:rPr lang="en-US">
                <a:latin typeface="Garamond"/>
                <a:ea typeface="Garamond"/>
                <a:cs typeface="Garamond"/>
                <a:sym typeface="Garamond"/>
              </a:rPr>
              <a:t> Grade Options)</a:t>
            </a:r>
            <a:endParaRPr>
              <a:latin typeface="Garamond"/>
              <a:ea typeface="Garamond"/>
              <a:cs typeface="Garamond"/>
              <a:sym typeface="Garamond"/>
            </a:endParaRPr>
          </a:p>
          <a:p>
            <a:pPr marL="742950" lvl="1" indent="-274796" algn="l" rtl="0">
              <a:lnSpc>
                <a:spcPct val="100000"/>
              </a:lnSpc>
              <a:spcBef>
                <a:spcPts val="970"/>
              </a:spcBef>
              <a:spcAft>
                <a:spcPts val="0"/>
              </a:spcAft>
              <a:buSzPct val="115000"/>
              <a:buChar char="•"/>
            </a:pPr>
            <a:r>
              <a:rPr lang="en-US"/>
              <a:t>Art Appreciation (KVS only)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0"/>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Fine Arts – Special Considerations</a:t>
            </a:r>
            <a:endParaRPr/>
          </a:p>
        </p:txBody>
      </p:sp>
      <p:sp>
        <p:nvSpPr>
          <p:cNvPr id="524" name="Google Shape;524;p30"/>
          <p:cNvSpPr txBox="1">
            <a:spLocks noGrp="1"/>
          </p:cNvSpPr>
          <p:nvPr>
            <p:ph type="body" idx="4294967295"/>
          </p:nvPr>
        </p:nvSpPr>
        <p:spPr>
          <a:xfrm>
            <a:off x="936978" y="1512947"/>
            <a:ext cx="9753600" cy="5678400"/>
          </a:xfrm>
          <a:prstGeom prst="rect">
            <a:avLst/>
          </a:prstGeom>
          <a:noFill/>
          <a:ln>
            <a:noFill/>
          </a:ln>
        </p:spPr>
        <p:txBody>
          <a:bodyPr spcFirstLastPara="1" wrap="square" lIns="91425" tIns="45700" rIns="91425" bIns="45700" anchor="t" anchorCtr="0">
            <a:spAutoFit/>
          </a:bodyPr>
          <a:lstStyle/>
          <a:p>
            <a:pPr marL="365760" marR="0" lvl="0" indent="-192531"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365760" marR="0" lvl="0" indent="-256032" algn="l" rtl="0">
              <a:lnSpc>
                <a:spcPct val="100000"/>
              </a:lnSpc>
              <a:spcBef>
                <a:spcPts val="400"/>
              </a:spcBef>
              <a:spcAft>
                <a:spcPts val="0"/>
              </a:spcAft>
              <a:buClr>
                <a:schemeClr val="accent1"/>
              </a:buClr>
              <a:buSzPts val="3000"/>
              <a:buFont typeface="Arial"/>
              <a:buChar char="•"/>
            </a:pPr>
            <a:r>
              <a:rPr lang="en-US" sz="2400" b="0" i="0" u="none" strike="noStrike" cap="none">
                <a:solidFill>
                  <a:schemeClr val="dk1"/>
                </a:solidFill>
                <a:latin typeface="Garamond"/>
                <a:ea typeface="Garamond"/>
                <a:cs typeface="Garamond"/>
                <a:sym typeface="Garamond"/>
              </a:rPr>
              <a:t>Band and Color Guard require special consideration:</a:t>
            </a:r>
            <a:endParaRPr/>
          </a:p>
          <a:p>
            <a:pPr marL="859536" marR="0" lvl="2" indent="-228600" algn="l" rtl="0">
              <a:lnSpc>
                <a:spcPct val="100000"/>
              </a:lnSpc>
              <a:spcBef>
                <a:spcPts val="350"/>
              </a:spcBef>
              <a:spcAft>
                <a:spcPts val="0"/>
              </a:spcAft>
              <a:buClr>
                <a:schemeClr val="accent1"/>
              </a:buClr>
              <a:buSzPts val="2750"/>
              <a:buFont typeface="Arial"/>
              <a:buChar char="•"/>
            </a:pPr>
            <a:r>
              <a:rPr lang="en-US" sz="2200" b="0" i="0" u="none" strike="noStrike" cap="none">
                <a:solidFill>
                  <a:schemeClr val="dk1"/>
                </a:solidFill>
                <a:latin typeface="Garamond"/>
                <a:ea typeface="Garamond"/>
                <a:cs typeface="Garamond"/>
                <a:sym typeface="Garamond"/>
              </a:rPr>
              <a:t>If the student is in band but not in athletics, select the band option that gives fall PE credit and spring Fine Arts credit.</a:t>
            </a:r>
            <a:endParaRPr/>
          </a:p>
          <a:p>
            <a:pPr marL="1143000" marR="0" lvl="3" indent="-228600" algn="l" rtl="0">
              <a:lnSpc>
                <a:spcPct val="100000"/>
              </a:lnSpc>
              <a:spcBef>
                <a:spcPts val="950"/>
              </a:spcBef>
              <a:spcAft>
                <a:spcPts val="0"/>
              </a:spcAft>
              <a:buClr>
                <a:schemeClr val="accent1"/>
              </a:buClr>
              <a:buSzPts val="2500"/>
              <a:buFont typeface="Arial"/>
              <a:buChar char="•"/>
            </a:pPr>
            <a:r>
              <a:rPr lang="en-US" sz="2000" b="0" i="0" u="none" strike="noStrike" cap="none">
                <a:solidFill>
                  <a:schemeClr val="dk1"/>
                </a:solidFill>
                <a:latin typeface="Garamond"/>
                <a:ea typeface="Garamond"/>
                <a:cs typeface="Garamond"/>
                <a:sym typeface="Garamond"/>
              </a:rPr>
              <a:t>7051 and 7011B</a:t>
            </a:r>
            <a:r>
              <a:rPr lang="en-US" sz="2000">
                <a:solidFill>
                  <a:schemeClr val="dk1"/>
                </a:solidFill>
              </a:rPr>
              <a:t> (Band)       7811 and 7801B (Color Guard)</a:t>
            </a:r>
            <a:endParaRPr sz="2000">
              <a:solidFill>
                <a:schemeClr val="dk1"/>
              </a:solidFill>
            </a:endParaRPr>
          </a:p>
          <a:p>
            <a:pPr marL="859536" marR="0" lvl="2" indent="-228600" algn="l" rtl="0">
              <a:lnSpc>
                <a:spcPct val="100000"/>
              </a:lnSpc>
              <a:spcBef>
                <a:spcPts val="950"/>
              </a:spcBef>
              <a:spcAft>
                <a:spcPts val="0"/>
              </a:spcAft>
              <a:buClr>
                <a:schemeClr val="accent1"/>
              </a:buClr>
              <a:buSzPts val="2750"/>
              <a:buFont typeface="Arial"/>
              <a:buChar char="•"/>
            </a:pPr>
            <a:r>
              <a:rPr lang="en-US" sz="2200" b="0" i="0" u="none" strike="noStrike" cap="none">
                <a:solidFill>
                  <a:schemeClr val="dk1"/>
                </a:solidFill>
                <a:latin typeface="Garamond"/>
                <a:ea typeface="Garamond"/>
                <a:cs typeface="Garamond"/>
                <a:sym typeface="Garamond"/>
              </a:rPr>
              <a:t>If the student is in both athletics and band, select the band option for the full year Fine Arts credit. </a:t>
            </a:r>
            <a:endParaRPr/>
          </a:p>
          <a:p>
            <a:pPr marL="1143000" marR="0" lvl="3" indent="-228600" algn="l" rtl="0">
              <a:lnSpc>
                <a:spcPct val="100000"/>
              </a:lnSpc>
              <a:spcBef>
                <a:spcPts val="950"/>
              </a:spcBef>
              <a:spcAft>
                <a:spcPts val="0"/>
              </a:spcAft>
              <a:buClr>
                <a:schemeClr val="accent1"/>
              </a:buClr>
              <a:buSzPts val="2500"/>
              <a:buFont typeface="Arial"/>
              <a:buChar char="•"/>
            </a:pPr>
            <a:r>
              <a:rPr lang="en-US" sz="2000" b="0" i="0" u="none" strike="noStrike" cap="none">
                <a:solidFill>
                  <a:schemeClr val="dk1"/>
                </a:solidFill>
                <a:latin typeface="Garamond"/>
                <a:ea typeface="Garamond"/>
                <a:cs typeface="Garamond"/>
                <a:sym typeface="Garamond"/>
              </a:rPr>
              <a:t>7011 – A&amp;B (</a:t>
            </a:r>
            <a:r>
              <a:rPr lang="en-US" sz="2000">
                <a:solidFill>
                  <a:schemeClr val="dk1"/>
                </a:solidFill>
              </a:rPr>
              <a:t>B</a:t>
            </a:r>
            <a:r>
              <a:rPr lang="en-US" sz="2000" b="0" i="0" u="none" strike="noStrike" cap="none">
                <a:solidFill>
                  <a:schemeClr val="dk1"/>
                </a:solidFill>
                <a:latin typeface="Garamond"/>
                <a:ea typeface="Garamond"/>
                <a:cs typeface="Garamond"/>
                <a:sym typeface="Garamond"/>
              </a:rPr>
              <a:t>and)</a:t>
            </a:r>
            <a:r>
              <a:rPr lang="en-US" sz="2000">
                <a:solidFill>
                  <a:schemeClr val="dk1"/>
                </a:solidFill>
              </a:rPr>
              <a:t>            7801 - A&amp;B (Color Guard)</a:t>
            </a:r>
            <a:endParaRPr sz="2000">
              <a:solidFill>
                <a:schemeClr val="dk1"/>
              </a:solidFill>
            </a:endParaRPr>
          </a:p>
          <a:p>
            <a:pPr marL="365760" marR="0" lvl="0" indent="-256032" algn="l" rtl="0">
              <a:lnSpc>
                <a:spcPct val="100000"/>
              </a:lnSpc>
              <a:spcBef>
                <a:spcPts val="1000"/>
              </a:spcBef>
              <a:spcAft>
                <a:spcPts val="0"/>
              </a:spcAft>
              <a:buClr>
                <a:schemeClr val="accent1"/>
              </a:buClr>
              <a:buSzPts val="3000"/>
              <a:buFont typeface="Arial"/>
              <a:buChar char="•"/>
            </a:pPr>
            <a:r>
              <a:rPr lang="en-US" sz="2400" b="0" i="0" u="none" strike="noStrike" cap="none">
                <a:solidFill>
                  <a:schemeClr val="dk1"/>
                </a:solidFill>
                <a:latin typeface="Garamond"/>
                <a:ea typeface="Garamond"/>
                <a:cs typeface="Garamond"/>
                <a:sym typeface="Garamond"/>
              </a:rPr>
              <a:t>If the student is going to take a first-year dance course for PE credit, choose the appropriate dance course number listed under the Athletics heading.</a:t>
            </a:r>
            <a:endParaRPr/>
          </a:p>
          <a:p>
            <a:pPr marL="1143000" marR="0" lvl="3" indent="-228600" algn="l" rtl="0">
              <a:lnSpc>
                <a:spcPct val="100000"/>
              </a:lnSpc>
              <a:spcBef>
                <a:spcPts val="350"/>
              </a:spcBef>
              <a:spcAft>
                <a:spcPts val="0"/>
              </a:spcAft>
              <a:buClr>
                <a:schemeClr val="accent1"/>
              </a:buClr>
              <a:buSzPts val="2500"/>
              <a:buFont typeface="Arial"/>
              <a:buChar char="•"/>
            </a:pPr>
            <a:r>
              <a:rPr lang="en-US" sz="2000" b="0" i="0" u="none" strike="noStrike" cap="none">
                <a:solidFill>
                  <a:schemeClr val="dk1"/>
                </a:solidFill>
                <a:latin typeface="Garamond"/>
                <a:ea typeface="Garamond"/>
                <a:cs typeface="Garamond"/>
                <a:sym typeface="Garamond"/>
              </a:rPr>
              <a:t>5505 (Dance 1) or 5506 (Dance Team Training 1)</a:t>
            </a:r>
            <a:endParaRPr/>
          </a:p>
          <a:p>
            <a:pPr marL="365760" marR="0" lvl="0" indent="-65532" algn="l" rtl="0">
              <a:lnSpc>
                <a:spcPct val="100000"/>
              </a:lnSpc>
              <a:spcBef>
                <a:spcPts val="10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525" name="Google Shape;525;p30"/>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1"/>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Health Credit</a:t>
            </a:r>
            <a:endParaRPr/>
          </a:p>
        </p:txBody>
      </p:sp>
      <p:sp>
        <p:nvSpPr>
          <p:cNvPr id="532" name="Google Shape;532;p31"/>
          <p:cNvSpPr txBox="1">
            <a:spLocks noGrp="1"/>
          </p:cNvSpPr>
          <p:nvPr>
            <p:ph type="body" idx="4294967295"/>
          </p:nvPr>
        </p:nvSpPr>
        <p:spPr>
          <a:xfrm>
            <a:off x="1840101" y="1882775"/>
            <a:ext cx="8260500" cy="4017900"/>
          </a:xfrm>
          <a:prstGeom prst="rect">
            <a:avLst/>
          </a:prstGeom>
          <a:noFill/>
          <a:ln>
            <a:noFill/>
          </a:ln>
        </p:spPr>
        <p:txBody>
          <a:bodyPr spcFirstLastPara="1" wrap="square" lIns="91425" tIns="45700" rIns="91425" bIns="45700" anchor="t" anchorCtr="0">
            <a:spAutoFit/>
          </a:bodyPr>
          <a:lstStyle/>
          <a:p>
            <a:pPr marL="365760" marR="0" lvl="0" indent="-192531"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365760" marR="0" lvl="0" indent="-256032" algn="l" rtl="0">
              <a:lnSpc>
                <a:spcPct val="100000"/>
              </a:lnSpc>
              <a:spcBef>
                <a:spcPts val="400"/>
              </a:spcBef>
              <a:spcAft>
                <a:spcPts val="0"/>
              </a:spcAft>
              <a:buClr>
                <a:schemeClr val="accent1"/>
              </a:buClr>
              <a:buSzPts val="4000"/>
              <a:buFont typeface="Arial"/>
              <a:buChar char="•"/>
            </a:pPr>
            <a:r>
              <a:rPr lang="en-US" sz="3200" b="0" i="0" u="none" strike="noStrike" cap="none">
                <a:solidFill>
                  <a:schemeClr val="dk1"/>
                </a:solidFill>
                <a:latin typeface="Garamond"/>
                <a:ea typeface="Garamond"/>
                <a:cs typeface="Garamond"/>
                <a:sym typeface="Garamond"/>
              </a:rPr>
              <a:t>Health (one-semester course)</a:t>
            </a:r>
            <a:endParaRPr/>
          </a:p>
          <a:p>
            <a:pPr marL="365760" marR="0" lvl="0" indent="-256032" algn="l" rtl="0">
              <a:lnSpc>
                <a:spcPct val="100000"/>
              </a:lnSpc>
              <a:spcBef>
                <a:spcPts val="400"/>
              </a:spcBef>
              <a:spcAft>
                <a:spcPts val="0"/>
              </a:spcAft>
              <a:buClr>
                <a:schemeClr val="accent1"/>
              </a:buClr>
              <a:buSzPts val="4000"/>
              <a:buFont typeface="Arial"/>
              <a:buChar char="•"/>
            </a:pPr>
            <a:r>
              <a:rPr lang="en-US" sz="3200" b="0" i="0" u="none" strike="noStrike" cap="none">
                <a:solidFill>
                  <a:schemeClr val="dk1"/>
                </a:solidFill>
                <a:latin typeface="Garamond"/>
                <a:ea typeface="Garamond"/>
                <a:cs typeface="Garamond"/>
                <a:sym typeface="Garamond"/>
              </a:rPr>
              <a:t>Principles of Health Science (full-year course)</a:t>
            </a:r>
            <a:endParaRPr/>
          </a:p>
          <a:p>
            <a:pPr marL="621792" marR="0" lvl="1" indent="-228600" algn="l" rtl="0">
              <a:lnSpc>
                <a:spcPct val="100000"/>
              </a:lnSpc>
              <a:spcBef>
                <a:spcPts val="324"/>
              </a:spcBef>
              <a:spcAft>
                <a:spcPts val="0"/>
              </a:spcAft>
              <a:buClr>
                <a:schemeClr val="accent1"/>
              </a:buClr>
              <a:buSzPts val="3000"/>
              <a:buFont typeface="Arial"/>
              <a:buChar char="•"/>
            </a:pPr>
            <a:r>
              <a:rPr lang="en-US" sz="2400" b="0" i="0" u="none" strike="noStrike" cap="none">
                <a:solidFill>
                  <a:schemeClr val="dk1"/>
                </a:solidFill>
                <a:latin typeface="Garamond"/>
                <a:ea typeface="Garamond"/>
                <a:cs typeface="Garamond"/>
                <a:sym typeface="Garamond"/>
              </a:rPr>
              <a:t>For students interested in any health science program (Clinical Rotation, EMT, Dental Assistant, Pharmacy Tech, or Medical Assistant), Principles of Health Science is a required prerequisite.</a:t>
            </a:r>
            <a:endParaRPr/>
          </a:p>
          <a:p>
            <a:pPr marL="365760" marR="0" lvl="0" indent="-65532" algn="l" rtl="0">
              <a:lnSpc>
                <a:spcPct val="100000"/>
              </a:lnSpc>
              <a:spcBef>
                <a:spcPts val="10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533" name="Google Shape;533;p31"/>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fade">
                                      <p:cBhvr>
                                        <p:cTn id="7" dur="1"/>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
          <p:cNvSpPr txBox="1"/>
          <p:nvPr/>
        </p:nvSpPr>
        <p:spPr>
          <a:xfrm>
            <a:off x="1274919" y="-139275"/>
            <a:ext cx="9601200" cy="77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62626"/>
              </a:buClr>
              <a:buSzPts val="4400"/>
              <a:buFont typeface="Garamond"/>
              <a:buNone/>
            </a:pPr>
            <a:r>
              <a:rPr lang="en-US" sz="4400" b="1" i="0" u="none" strike="noStrike" cap="none">
                <a:solidFill>
                  <a:srgbClr val="262626"/>
                </a:solidFill>
                <a:latin typeface="Garamond"/>
                <a:ea typeface="Garamond"/>
                <a:cs typeface="Garamond"/>
                <a:sym typeface="Garamond"/>
              </a:rPr>
              <a:t>KHS Counselors</a:t>
            </a:r>
            <a:endParaRPr sz="4400" b="1" i="0" u="none" strike="noStrike" cap="none">
              <a:solidFill>
                <a:srgbClr val="262626"/>
              </a:solidFill>
              <a:latin typeface="Garamond"/>
              <a:ea typeface="Garamond"/>
              <a:cs typeface="Garamond"/>
              <a:sym typeface="Garamond"/>
            </a:endParaRPr>
          </a:p>
        </p:txBody>
      </p:sp>
      <p:pic>
        <p:nvPicPr>
          <p:cNvPr id="314" name="Google Shape;314;p2"/>
          <p:cNvPicPr preferRelativeResize="0"/>
          <p:nvPr/>
        </p:nvPicPr>
        <p:blipFill rotWithShape="1">
          <a:blip r:embed="rId3">
            <a:alphaModFix/>
          </a:blip>
          <a:srcRect l="-198437" t="-90625" r="-198436" b="-90625"/>
          <a:stretch/>
        </p:blipFill>
        <p:spPr>
          <a:xfrm>
            <a:off x="9163050" y="5143500"/>
            <a:ext cx="3028949" cy="1714500"/>
          </a:xfrm>
          <a:prstGeom prst="rect">
            <a:avLst/>
          </a:prstGeom>
          <a:noFill/>
          <a:ln>
            <a:noFill/>
          </a:ln>
        </p:spPr>
      </p:pic>
      <p:pic>
        <p:nvPicPr>
          <p:cNvPr id="315" name="Google Shape;315;p2"/>
          <p:cNvPicPr preferRelativeResize="0"/>
          <p:nvPr/>
        </p:nvPicPr>
        <p:blipFill rotWithShape="1">
          <a:blip r:embed="rId4">
            <a:alphaModFix/>
          </a:blip>
          <a:srcRect/>
          <a:stretch/>
        </p:blipFill>
        <p:spPr>
          <a:xfrm>
            <a:off x="607250" y="640475"/>
            <a:ext cx="10936551" cy="5558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2"/>
          <p:cNvSpPr txBox="1">
            <a:spLocks noGrp="1"/>
          </p:cNvSpPr>
          <p:nvPr>
            <p:ph type="title" idx="4294967295"/>
          </p:nvPr>
        </p:nvSpPr>
        <p:spPr>
          <a:xfrm>
            <a:off x="475014" y="360363"/>
            <a:ext cx="11222100" cy="129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Communication Skills Component</a:t>
            </a:r>
            <a:endParaRPr/>
          </a:p>
        </p:txBody>
      </p:sp>
      <p:sp>
        <p:nvSpPr>
          <p:cNvPr id="540" name="Google Shape;540;p32"/>
          <p:cNvSpPr txBox="1">
            <a:spLocks noGrp="1"/>
          </p:cNvSpPr>
          <p:nvPr>
            <p:ph type="body" idx="4294967295"/>
          </p:nvPr>
        </p:nvSpPr>
        <p:spPr>
          <a:xfrm>
            <a:off x="1559225" y="1281775"/>
            <a:ext cx="9053700" cy="6169800"/>
          </a:xfrm>
          <a:prstGeom prst="rect">
            <a:avLst/>
          </a:prstGeom>
          <a:noFill/>
          <a:ln>
            <a:noFill/>
          </a:ln>
        </p:spPr>
        <p:txBody>
          <a:bodyPr spcFirstLastPara="1" wrap="square" lIns="91425" tIns="45700" rIns="91425" bIns="45700" anchor="t" anchorCtr="0">
            <a:spAutoFit/>
          </a:bodyPr>
          <a:lstStyle/>
          <a:p>
            <a:pPr marL="365760" marR="0" lvl="0" indent="-192531"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285750" marR="0" lvl="0" indent="0" algn="l" rtl="0">
              <a:lnSpc>
                <a:spcPct val="100000"/>
              </a:lnSpc>
              <a:spcBef>
                <a:spcPts val="400"/>
              </a:spcBef>
              <a:spcAft>
                <a:spcPts val="0"/>
              </a:spcAft>
              <a:buSzPts val="2760"/>
              <a:buNone/>
            </a:pPr>
            <a:r>
              <a:rPr lang="en-US" sz="3200" b="0" i="0" u="none" strike="noStrike" cap="none">
                <a:solidFill>
                  <a:schemeClr val="dk1"/>
                </a:solidFill>
                <a:latin typeface="Garamond"/>
                <a:ea typeface="Garamond"/>
                <a:cs typeface="Garamond"/>
                <a:sym typeface="Garamond"/>
              </a:rPr>
              <a:t>One of your electives must fulfill a communication component:</a:t>
            </a:r>
            <a:endParaRPr/>
          </a:p>
          <a:p>
            <a:pPr marL="1200150" marR="0" lvl="2" indent="-376555" algn="l" rtl="0">
              <a:lnSpc>
                <a:spcPct val="100000"/>
              </a:lnSpc>
              <a:spcBef>
                <a:spcPts val="324"/>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Leadworthy (one-semester)</a:t>
            </a:r>
            <a:endParaRPr/>
          </a:p>
          <a:p>
            <a:pPr marL="1200150" marR="0" lvl="2" indent="-376555" algn="l" rtl="0">
              <a:lnSpc>
                <a:spcPct val="100000"/>
              </a:lnSpc>
              <a:spcBef>
                <a:spcPts val="924"/>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Professional Communications (one-semester)</a:t>
            </a:r>
            <a:endParaRPr/>
          </a:p>
          <a:p>
            <a:pPr marL="1200150" marR="0" lvl="2" indent="-376555" algn="l" rtl="0">
              <a:lnSpc>
                <a:spcPct val="100000"/>
              </a:lnSpc>
              <a:spcBef>
                <a:spcPts val="924"/>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Dual Credit Professional Communications (one-semester)</a:t>
            </a:r>
            <a:endParaRPr/>
          </a:p>
          <a:p>
            <a:pPr marL="1200150" marR="0" lvl="2" indent="-376555" algn="l" rtl="0">
              <a:lnSpc>
                <a:spcPct val="100000"/>
              </a:lnSpc>
              <a:spcBef>
                <a:spcPts val="924"/>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Theatre Arts 1 (full-year)</a:t>
            </a:r>
            <a:endParaRPr/>
          </a:p>
          <a:p>
            <a:pPr marL="1200150" marR="0" lvl="2" indent="-376555" algn="l" rtl="0">
              <a:lnSpc>
                <a:spcPct val="100000"/>
              </a:lnSpc>
              <a:spcBef>
                <a:spcPts val="924"/>
              </a:spcBef>
              <a:spcAft>
                <a:spcPts val="0"/>
              </a:spcAft>
              <a:buClr>
                <a:schemeClr val="accent1"/>
              </a:buClr>
              <a:buSzPts val="3500"/>
              <a:buFont typeface="Arial"/>
              <a:buChar char="•"/>
            </a:pPr>
            <a:r>
              <a:rPr lang="en-US" sz="2800" b="0" i="0" u="none" strike="noStrike" cap="none">
                <a:solidFill>
                  <a:schemeClr val="dk1"/>
                </a:solidFill>
                <a:latin typeface="Garamond"/>
                <a:ea typeface="Garamond"/>
                <a:cs typeface="Garamond"/>
                <a:sym typeface="Garamond"/>
              </a:rPr>
              <a:t>Debate 1 (full-year)</a:t>
            </a:r>
            <a:endParaRPr/>
          </a:p>
          <a:p>
            <a:pPr marL="365760" marR="0" lvl="0" indent="-65532" algn="l" rtl="0">
              <a:lnSpc>
                <a:spcPct val="100000"/>
              </a:lnSpc>
              <a:spcBef>
                <a:spcPts val="1000"/>
              </a:spcBef>
              <a:spcAft>
                <a:spcPts val="0"/>
              </a:spcAft>
              <a:buClr>
                <a:schemeClr val="accent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65532" algn="l" rtl="0">
              <a:lnSpc>
                <a:spcPct val="100000"/>
              </a:lnSpc>
              <a:spcBef>
                <a:spcPts val="4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541" name="Google Shape;541;p32"/>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1"/>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Electives</a:t>
            </a:r>
            <a:endParaRPr/>
          </a:p>
        </p:txBody>
      </p:sp>
      <p:sp>
        <p:nvSpPr>
          <p:cNvPr id="548" name="Google Shape;548;p33"/>
          <p:cNvSpPr txBox="1">
            <a:spLocks noGrp="1"/>
          </p:cNvSpPr>
          <p:nvPr>
            <p:ph type="body" idx="4294967295"/>
          </p:nvPr>
        </p:nvSpPr>
        <p:spPr>
          <a:xfrm>
            <a:off x="1512712" y="1882775"/>
            <a:ext cx="9100200" cy="4592100"/>
          </a:xfrm>
          <a:prstGeom prst="rect">
            <a:avLst/>
          </a:prstGeom>
          <a:noFill/>
          <a:ln>
            <a:noFill/>
          </a:ln>
        </p:spPr>
        <p:txBody>
          <a:bodyPr spcFirstLastPara="1" wrap="square" lIns="91425" tIns="45700" rIns="91425" bIns="45700" anchor="t" anchorCtr="0">
            <a:spAutoFit/>
          </a:bodyPr>
          <a:lstStyle/>
          <a:p>
            <a:pPr marL="365760" marR="0" lvl="0" indent="-192531"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0" marR="0" lvl="0" indent="0" algn="ctr" rtl="0">
              <a:lnSpc>
                <a:spcPct val="100000"/>
              </a:lnSpc>
              <a:spcBef>
                <a:spcPts val="400"/>
              </a:spcBef>
              <a:spcAft>
                <a:spcPts val="0"/>
              </a:spcAft>
              <a:buSzPts val="2760"/>
              <a:buNone/>
            </a:pPr>
            <a:r>
              <a:rPr lang="en-US" sz="3100" b="0" i="0" u="none" strike="noStrike" cap="none">
                <a:solidFill>
                  <a:schemeClr val="dk1"/>
                </a:solidFill>
                <a:latin typeface="Garamond"/>
                <a:ea typeface="Garamond"/>
                <a:cs typeface="Garamond"/>
                <a:sym typeface="Garamond"/>
              </a:rPr>
              <a:t>Students must complete 6.5 total electives to graduate.</a:t>
            </a:r>
            <a:endParaRPr sz="3100" b="0" i="0" u="none" strike="noStrike" cap="none">
              <a:solidFill>
                <a:schemeClr val="dk1"/>
              </a:solidFill>
              <a:latin typeface="Garamond"/>
              <a:ea typeface="Garamond"/>
              <a:cs typeface="Garamond"/>
              <a:sym typeface="Garamond"/>
            </a:endParaRPr>
          </a:p>
          <a:p>
            <a:pPr marL="0" marR="0" lvl="0" indent="0" algn="ctr" rtl="0">
              <a:lnSpc>
                <a:spcPct val="100000"/>
              </a:lnSpc>
              <a:spcBef>
                <a:spcPts val="400"/>
              </a:spcBef>
              <a:spcAft>
                <a:spcPts val="0"/>
              </a:spcAft>
              <a:buSzPts val="2760"/>
              <a:buNone/>
            </a:pPr>
            <a:endParaRPr sz="3100">
              <a:solidFill>
                <a:schemeClr val="dk1"/>
              </a:solidFill>
            </a:endParaRPr>
          </a:p>
          <a:p>
            <a:pPr marL="0" marR="0" lvl="0" indent="0" algn="ctr" rtl="0">
              <a:lnSpc>
                <a:spcPct val="100000"/>
              </a:lnSpc>
              <a:spcBef>
                <a:spcPts val="400"/>
              </a:spcBef>
              <a:spcAft>
                <a:spcPts val="0"/>
              </a:spcAft>
              <a:buSzPts val="2760"/>
              <a:buNone/>
            </a:pPr>
            <a:r>
              <a:rPr lang="en-US" sz="3100" b="0" i="0" u="none" strike="noStrike" cap="none">
                <a:solidFill>
                  <a:schemeClr val="dk1"/>
                </a:solidFill>
                <a:latin typeface="Garamond"/>
                <a:ea typeface="Garamond"/>
                <a:cs typeface="Garamond"/>
                <a:sym typeface="Garamond"/>
              </a:rPr>
              <a:t>Second, third, and fourth year of athletics, band, choir, etc. count as elective credits.</a:t>
            </a:r>
            <a:endParaRPr sz="3100" b="0" i="0" u="none" strike="noStrike" cap="none">
              <a:solidFill>
                <a:schemeClr val="dk1"/>
              </a:solidFill>
              <a:latin typeface="Garamond"/>
              <a:ea typeface="Garamond"/>
              <a:cs typeface="Garamond"/>
              <a:sym typeface="Garamond"/>
            </a:endParaRPr>
          </a:p>
          <a:p>
            <a:pPr marL="0" marR="0" lvl="0" indent="0" algn="ctr" rtl="0">
              <a:lnSpc>
                <a:spcPct val="100000"/>
              </a:lnSpc>
              <a:spcBef>
                <a:spcPts val="400"/>
              </a:spcBef>
              <a:spcAft>
                <a:spcPts val="0"/>
              </a:spcAft>
              <a:buSzPts val="2760"/>
              <a:buNone/>
            </a:pPr>
            <a:endParaRPr sz="3100">
              <a:solidFill>
                <a:schemeClr val="dk1"/>
              </a:solidFill>
            </a:endParaRPr>
          </a:p>
          <a:p>
            <a:pPr marL="0" marR="0" lvl="0" indent="0" algn="ctr" rtl="0">
              <a:lnSpc>
                <a:spcPct val="100000"/>
              </a:lnSpc>
              <a:spcBef>
                <a:spcPts val="400"/>
              </a:spcBef>
              <a:spcAft>
                <a:spcPts val="0"/>
              </a:spcAft>
              <a:buSzPts val="2760"/>
              <a:buNone/>
            </a:pPr>
            <a:r>
              <a:rPr lang="en-US" sz="3100" b="0" i="0" u="none" strike="noStrike" cap="none">
                <a:solidFill>
                  <a:schemeClr val="dk1"/>
                </a:solidFill>
                <a:latin typeface="Garamond"/>
                <a:ea typeface="Garamond"/>
                <a:cs typeface="Garamond"/>
                <a:sym typeface="Garamond"/>
              </a:rPr>
              <a:t>Remember to select electives that align with your intended endorsement or pathway.</a:t>
            </a:r>
            <a:endParaRPr sz="3100" b="0" i="0" u="none" strike="noStrike" cap="none">
              <a:solidFill>
                <a:schemeClr val="dk1"/>
              </a:solidFill>
              <a:latin typeface="Garamond"/>
              <a:ea typeface="Garamond"/>
              <a:cs typeface="Garamond"/>
              <a:sym typeface="Garamond"/>
            </a:endParaRPr>
          </a:p>
          <a:p>
            <a:pPr marL="365760" marR="0" lvl="0" indent="-65532" algn="l" rtl="0">
              <a:lnSpc>
                <a:spcPct val="100000"/>
              </a:lnSpc>
              <a:spcBef>
                <a:spcPts val="4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549" name="Google Shape;549;p33"/>
          <p:cNvPicPr preferRelativeResize="0"/>
          <p:nvPr/>
        </p:nvPicPr>
        <p:blipFill rotWithShape="1">
          <a:blip r:embed="rId3">
            <a:alphaModFix/>
          </a:blip>
          <a:srcRect/>
          <a:stretch/>
        </p:blipFill>
        <p:spPr>
          <a:xfrm>
            <a:off x="11430000" y="6096000"/>
            <a:ext cx="609600" cy="609600"/>
          </a:xfrm>
          <a:prstGeom prst="rect">
            <a:avLst/>
          </a:prstGeom>
          <a:noFill/>
          <a:ln>
            <a:noFill/>
          </a:ln>
        </p:spPr>
      </p:pic>
      <p:sp>
        <p:nvSpPr>
          <p:cNvPr id="550" name="Google Shape;550;p33"/>
          <p:cNvSpPr txBox="1"/>
          <p:nvPr/>
        </p:nvSpPr>
        <p:spPr>
          <a:xfrm>
            <a:off x="2079875" y="2417175"/>
            <a:ext cx="809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4"/>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Counselor Meetings</a:t>
            </a:r>
            <a:endParaRPr/>
          </a:p>
        </p:txBody>
      </p:sp>
      <p:sp>
        <p:nvSpPr>
          <p:cNvPr id="557" name="Google Shape;557;p34"/>
          <p:cNvSpPr txBox="1">
            <a:spLocks noGrp="1"/>
          </p:cNvSpPr>
          <p:nvPr>
            <p:ph type="body" idx="4294967295"/>
          </p:nvPr>
        </p:nvSpPr>
        <p:spPr>
          <a:xfrm>
            <a:off x="1512712" y="1882775"/>
            <a:ext cx="9100200" cy="3735300"/>
          </a:xfrm>
          <a:prstGeom prst="rect">
            <a:avLst/>
          </a:prstGeom>
          <a:noFill/>
          <a:ln>
            <a:noFill/>
          </a:ln>
        </p:spPr>
        <p:txBody>
          <a:bodyPr spcFirstLastPara="1" wrap="square" lIns="91425" tIns="45700" rIns="91425" bIns="45700" anchor="t" anchorCtr="0">
            <a:spAutoFit/>
          </a:bodyPr>
          <a:lstStyle/>
          <a:p>
            <a:pPr marL="365760" marR="0" lvl="0" indent="-192531" algn="l" rtl="0">
              <a:lnSpc>
                <a:spcPct val="100000"/>
              </a:lnSpc>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365760" marR="0" lvl="0" indent="-256032" algn="l" rtl="0">
              <a:lnSpc>
                <a:spcPct val="100000"/>
              </a:lnSpc>
              <a:spcBef>
                <a:spcPts val="400"/>
              </a:spcBef>
              <a:spcAft>
                <a:spcPts val="0"/>
              </a:spcAft>
              <a:buClr>
                <a:schemeClr val="accent1"/>
              </a:buClr>
              <a:buSzPts val="4000"/>
              <a:buFont typeface="Arial"/>
              <a:buChar char="•"/>
            </a:pPr>
            <a:r>
              <a:rPr lang="en-US" sz="3200" b="0" i="0" u="none" strike="noStrike" cap="none">
                <a:solidFill>
                  <a:schemeClr val="dk1"/>
                </a:solidFill>
                <a:latin typeface="Garamond"/>
                <a:ea typeface="Garamond"/>
                <a:cs typeface="Garamond"/>
                <a:sym typeface="Garamond"/>
              </a:rPr>
              <a:t>Remember that counselors will meet with you individually to review your course plan.</a:t>
            </a:r>
            <a:endParaRPr/>
          </a:p>
          <a:p>
            <a:pPr marL="365760" marR="0" lvl="0" indent="-256032" algn="l" rtl="0">
              <a:lnSpc>
                <a:spcPct val="100000"/>
              </a:lnSpc>
              <a:spcBef>
                <a:spcPts val="400"/>
              </a:spcBef>
              <a:spcAft>
                <a:spcPts val="0"/>
              </a:spcAft>
              <a:buClr>
                <a:schemeClr val="accent1"/>
              </a:buClr>
              <a:buSzPts val="4000"/>
              <a:buFont typeface="Arial"/>
              <a:buChar char="•"/>
            </a:pPr>
            <a:r>
              <a:rPr lang="en-US" sz="3200" b="0" i="0" u="none" strike="noStrike" cap="none">
                <a:solidFill>
                  <a:schemeClr val="dk1"/>
                </a:solidFill>
                <a:latin typeface="Garamond"/>
                <a:ea typeface="Garamond"/>
                <a:cs typeface="Garamond"/>
                <a:sym typeface="Garamond"/>
              </a:rPr>
              <a:t>Compile a list of questions to review with your counselor at this meeting.</a:t>
            </a:r>
            <a:endParaRPr/>
          </a:p>
          <a:p>
            <a:pPr marL="365760" marR="0" lvl="0" indent="-65532" algn="l" rtl="0">
              <a:lnSpc>
                <a:spcPct val="100000"/>
              </a:lnSpc>
              <a:spcBef>
                <a:spcPts val="400"/>
              </a:spcBef>
              <a:spcAft>
                <a:spcPts val="0"/>
              </a:spcAft>
              <a:buClr>
                <a:schemeClr val="accent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65532" algn="l" rtl="0">
              <a:lnSpc>
                <a:spcPct val="100000"/>
              </a:lnSpc>
              <a:spcBef>
                <a:spcPts val="4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lnSpc>
                <a:spcPct val="100000"/>
              </a:lnSpc>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558" name="Google Shape;558;p34"/>
          <p:cNvPicPr preferRelativeResize="0"/>
          <p:nvPr/>
        </p:nvPicPr>
        <p:blipFill rotWithShape="1">
          <a:blip r:embed="rId3">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3"/>
        <p:cNvGrpSpPr/>
        <p:nvPr/>
      </p:nvGrpSpPr>
      <p:grpSpPr>
        <a:xfrm>
          <a:off x="0" y="0"/>
          <a:ext cx="0" cy="0"/>
          <a:chOff x="0" y="0"/>
          <a:chExt cx="0" cy="0"/>
        </a:xfrm>
      </p:grpSpPr>
      <p:grpSp>
        <p:nvGrpSpPr>
          <p:cNvPr id="564" name="Google Shape;564;p24"/>
          <p:cNvGrpSpPr/>
          <p:nvPr/>
        </p:nvGrpSpPr>
        <p:grpSpPr>
          <a:xfrm>
            <a:off x="-15736" y="0"/>
            <a:ext cx="12229962" cy="6856214"/>
            <a:chOff x="-15736" y="0"/>
            <a:chExt cx="12229962" cy="6856214"/>
          </a:xfrm>
        </p:grpSpPr>
        <p:pic>
          <p:nvPicPr>
            <p:cNvPr id="565" name="Google Shape;565;p24"/>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566" name="Google Shape;566;p24"/>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7" name="Google Shape;567;p24"/>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568" name="Google Shape;568;p24"/>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569" name="Google Shape;569;p2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70" name="Google Shape;570;p24"/>
          <p:cNvSpPr txBox="1">
            <a:spLocks noGrp="1"/>
          </p:cNvSpPr>
          <p:nvPr>
            <p:ph type="title" idx="4294967295"/>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solidFill>
                  <a:srgbClr val="262626"/>
                </a:solidFill>
              </a:rPr>
              <a:t>C</a:t>
            </a:r>
            <a:r>
              <a:rPr lang="en-US"/>
              <a:t>hoosing Your Classes</a:t>
            </a:r>
            <a:endParaRPr/>
          </a:p>
        </p:txBody>
      </p:sp>
      <p:pic>
        <p:nvPicPr>
          <p:cNvPr id="571" name="Google Shape;571;p24"/>
          <p:cNvPicPr preferRelativeResize="0"/>
          <p:nvPr/>
        </p:nvPicPr>
        <p:blipFill rotWithShape="1">
          <a:blip r:embed="rId6">
            <a:alphaModFix/>
          </a:blip>
          <a:srcRect/>
          <a:stretch/>
        </p:blipFill>
        <p:spPr>
          <a:xfrm>
            <a:off x="11430000" y="6096000"/>
            <a:ext cx="609600" cy="609600"/>
          </a:xfrm>
          <a:prstGeom prst="rect">
            <a:avLst/>
          </a:prstGeom>
          <a:noFill/>
          <a:ln>
            <a:noFill/>
          </a:ln>
        </p:spPr>
      </p:pic>
      <p:sp>
        <p:nvSpPr>
          <p:cNvPr id="572" name="Google Shape;572;p24"/>
          <p:cNvSpPr txBox="1"/>
          <p:nvPr/>
        </p:nvSpPr>
        <p:spPr>
          <a:xfrm>
            <a:off x="1309200" y="2720125"/>
            <a:ext cx="9829200" cy="3375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262626"/>
              </a:buClr>
              <a:buSzPts val="2400"/>
              <a:buFont typeface="Garamond"/>
              <a:buChar char="●"/>
            </a:pPr>
            <a:r>
              <a:rPr lang="en-US" sz="2400">
                <a:solidFill>
                  <a:srgbClr val="262626"/>
                </a:solidFill>
                <a:latin typeface="Garamond"/>
                <a:ea typeface="Garamond"/>
                <a:cs typeface="Garamond"/>
                <a:sym typeface="Garamond"/>
              </a:rPr>
              <a:t>Complete your course selection worksheet for 9th grade classes using the course selection sheet</a:t>
            </a:r>
            <a:endParaRPr sz="2400">
              <a:solidFill>
                <a:srgbClr val="262626"/>
              </a:solidFill>
              <a:latin typeface="Garamond"/>
              <a:ea typeface="Garamond"/>
              <a:cs typeface="Garamond"/>
              <a:sym typeface="Garamond"/>
            </a:endParaRPr>
          </a:p>
          <a:p>
            <a:pPr marL="457200" lvl="0" indent="-381000" algn="l" rtl="0">
              <a:spcBef>
                <a:spcPts val="0"/>
              </a:spcBef>
              <a:spcAft>
                <a:spcPts val="0"/>
              </a:spcAft>
              <a:buClr>
                <a:srgbClr val="262626"/>
              </a:buClr>
              <a:buSzPts val="2400"/>
              <a:buFont typeface="Garamond"/>
              <a:buChar char="●"/>
            </a:pPr>
            <a:r>
              <a:rPr lang="en-US" sz="2400">
                <a:solidFill>
                  <a:srgbClr val="262626"/>
                </a:solidFill>
                <a:latin typeface="Garamond"/>
                <a:ea typeface="Garamond"/>
                <a:cs typeface="Garamond"/>
                <a:sym typeface="Garamond"/>
              </a:rPr>
              <a:t>Enter your 9th grade selections in the Course Planner in SchooLinks from February 5th - February 19th</a:t>
            </a:r>
            <a:endParaRPr sz="2400">
              <a:solidFill>
                <a:srgbClr val="262626"/>
              </a:solidFill>
              <a:latin typeface="Garamond"/>
              <a:ea typeface="Garamond"/>
              <a:cs typeface="Garamond"/>
              <a:sym typeface="Garamond"/>
            </a:endParaRPr>
          </a:p>
          <a:p>
            <a:pPr marL="457200" lvl="0" indent="-381000" algn="l" rtl="0">
              <a:spcBef>
                <a:spcPts val="0"/>
              </a:spcBef>
              <a:spcAft>
                <a:spcPts val="0"/>
              </a:spcAft>
              <a:buClr>
                <a:srgbClr val="262626"/>
              </a:buClr>
              <a:buSzPts val="2400"/>
              <a:buFont typeface="Garamond"/>
              <a:buChar char="●"/>
            </a:pPr>
            <a:r>
              <a:rPr lang="en-US" sz="2400">
                <a:solidFill>
                  <a:srgbClr val="262626"/>
                </a:solidFill>
                <a:latin typeface="Garamond"/>
                <a:ea typeface="Garamond"/>
                <a:cs typeface="Garamond"/>
                <a:sym typeface="Garamond"/>
              </a:rPr>
              <a:t>Use the Course Catalog to complete the remainder of your 4-Year course plan</a:t>
            </a:r>
            <a:endParaRPr sz="2400">
              <a:solidFill>
                <a:srgbClr val="262626"/>
              </a:solidFill>
              <a:latin typeface="Garamond"/>
              <a:ea typeface="Garamond"/>
              <a:cs typeface="Garamond"/>
              <a:sym typeface="Garamond"/>
            </a:endParaRPr>
          </a:p>
          <a:p>
            <a:pPr marL="457200" lvl="0" indent="-381000" algn="l" rtl="0">
              <a:spcBef>
                <a:spcPts val="0"/>
              </a:spcBef>
              <a:spcAft>
                <a:spcPts val="0"/>
              </a:spcAft>
              <a:buClr>
                <a:srgbClr val="262626"/>
              </a:buClr>
              <a:buSzPts val="2400"/>
              <a:buFont typeface="Garamond"/>
              <a:buChar char="●"/>
            </a:pPr>
            <a:r>
              <a:rPr lang="en-US" sz="2400">
                <a:solidFill>
                  <a:srgbClr val="262626"/>
                </a:solidFill>
                <a:latin typeface="Garamond"/>
                <a:ea typeface="Garamond"/>
                <a:cs typeface="Garamond"/>
                <a:sym typeface="Garamond"/>
              </a:rPr>
              <a:t>You will meet individually with your counselor to discuss your plan. </a:t>
            </a:r>
            <a:endParaRPr sz="2400">
              <a:solidFill>
                <a:srgbClr val="262626"/>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1"/>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g26631db8ae5_0_36"/>
          <p:cNvPicPr preferRelativeResize="0"/>
          <p:nvPr/>
        </p:nvPicPr>
        <p:blipFill rotWithShape="1">
          <a:blip r:embed="rId3">
            <a:alphaModFix/>
          </a:blip>
          <a:srcRect/>
          <a:stretch/>
        </p:blipFill>
        <p:spPr>
          <a:xfrm>
            <a:off x="9532113" y="728625"/>
            <a:ext cx="1876425" cy="1047750"/>
          </a:xfrm>
          <a:prstGeom prst="rect">
            <a:avLst/>
          </a:prstGeom>
          <a:noFill/>
          <a:ln>
            <a:noFill/>
          </a:ln>
        </p:spPr>
      </p:pic>
      <p:pic>
        <p:nvPicPr>
          <p:cNvPr id="579" name="Google Shape;579;g26631db8ae5_0_36"/>
          <p:cNvPicPr preferRelativeResize="0"/>
          <p:nvPr/>
        </p:nvPicPr>
        <p:blipFill rotWithShape="1">
          <a:blip r:embed="rId3">
            <a:alphaModFix/>
          </a:blip>
          <a:srcRect/>
          <a:stretch/>
        </p:blipFill>
        <p:spPr>
          <a:xfrm>
            <a:off x="714550" y="728625"/>
            <a:ext cx="1876425" cy="1047750"/>
          </a:xfrm>
          <a:prstGeom prst="rect">
            <a:avLst/>
          </a:prstGeom>
          <a:noFill/>
          <a:ln>
            <a:noFill/>
          </a:ln>
        </p:spPr>
      </p:pic>
      <p:sp>
        <p:nvSpPr>
          <p:cNvPr id="580" name="Google Shape;580;g26631db8ae5_0_36"/>
          <p:cNvSpPr txBox="1"/>
          <p:nvPr/>
        </p:nvSpPr>
        <p:spPr>
          <a:xfrm>
            <a:off x="1335438" y="1949550"/>
            <a:ext cx="27846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Garamond"/>
                <a:ea typeface="Garamond"/>
                <a:cs typeface="Garamond"/>
                <a:sym typeface="Garamond"/>
              </a:rPr>
              <a:t>Tonight’s Presentation</a:t>
            </a:r>
            <a:endParaRPr sz="2700" b="1" i="0" u="none" strike="noStrike" cap="none">
              <a:solidFill>
                <a:srgbClr val="000000"/>
              </a:solidFill>
              <a:latin typeface="Garamond"/>
              <a:ea typeface="Garamond"/>
              <a:cs typeface="Garamond"/>
              <a:sym typeface="Garamond"/>
            </a:endParaRPr>
          </a:p>
        </p:txBody>
      </p:sp>
      <p:sp>
        <p:nvSpPr>
          <p:cNvPr id="581" name="Google Shape;581;g26631db8ae5_0_36"/>
          <p:cNvSpPr txBox="1"/>
          <p:nvPr/>
        </p:nvSpPr>
        <p:spPr>
          <a:xfrm>
            <a:off x="4724400" y="1980300"/>
            <a:ext cx="27846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Garamond"/>
                <a:ea typeface="Garamond"/>
                <a:cs typeface="Garamond"/>
                <a:sym typeface="Garamond"/>
              </a:rPr>
              <a:t>Course Selection Worksheet</a:t>
            </a:r>
            <a:endParaRPr sz="2500" b="1" i="0" u="none" strike="noStrike" cap="none">
              <a:solidFill>
                <a:srgbClr val="000000"/>
              </a:solidFill>
              <a:latin typeface="Garamond"/>
              <a:ea typeface="Garamond"/>
              <a:cs typeface="Garamond"/>
              <a:sym typeface="Garamond"/>
            </a:endParaRPr>
          </a:p>
        </p:txBody>
      </p:sp>
      <p:pic>
        <p:nvPicPr>
          <p:cNvPr id="582" name="Google Shape;582;g26631db8ae5_0_36"/>
          <p:cNvPicPr preferRelativeResize="0"/>
          <p:nvPr/>
        </p:nvPicPr>
        <p:blipFill>
          <a:blip r:embed="rId4">
            <a:alphaModFix/>
          </a:blip>
          <a:stretch>
            <a:fillRect/>
          </a:stretch>
        </p:blipFill>
        <p:spPr>
          <a:xfrm>
            <a:off x="1562025" y="3138525"/>
            <a:ext cx="2467725" cy="2430651"/>
          </a:xfrm>
          <a:prstGeom prst="rect">
            <a:avLst/>
          </a:prstGeom>
          <a:noFill/>
          <a:ln>
            <a:noFill/>
          </a:ln>
        </p:spPr>
      </p:pic>
      <p:sp>
        <p:nvSpPr>
          <p:cNvPr id="583" name="Google Shape;583;g26631db8ae5_0_36"/>
          <p:cNvSpPr txBox="1"/>
          <p:nvPr/>
        </p:nvSpPr>
        <p:spPr>
          <a:xfrm>
            <a:off x="8320413" y="2000013"/>
            <a:ext cx="2356500" cy="9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b="1">
                <a:solidFill>
                  <a:srgbClr val="262626"/>
                </a:solidFill>
                <a:latin typeface="Garamond"/>
                <a:ea typeface="Garamond"/>
                <a:cs typeface="Garamond"/>
                <a:sym typeface="Garamond"/>
              </a:rPr>
              <a:t>Course Catalog</a:t>
            </a:r>
            <a:endParaRPr sz="2600" b="1">
              <a:solidFill>
                <a:srgbClr val="262626"/>
              </a:solidFill>
              <a:latin typeface="Garamond"/>
              <a:ea typeface="Garamond"/>
              <a:cs typeface="Garamond"/>
              <a:sym typeface="Garamond"/>
            </a:endParaRPr>
          </a:p>
        </p:txBody>
      </p:sp>
      <p:pic>
        <p:nvPicPr>
          <p:cNvPr id="584" name="Google Shape;584;g26631db8ae5_0_36"/>
          <p:cNvPicPr preferRelativeResize="0"/>
          <p:nvPr/>
        </p:nvPicPr>
        <p:blipFill>
          <a:blip r:embed="rId5">
            <a:alphaModFix/>
          </a:blip>
          <a:stretch>
            <a:fillRect/>
          </a:stretch>
        </p:blipFill>
        <p:spPr>
          <a:xfrm>
            <a:off x="8359850" y="3177962"/>
            <a:ext cx="2277625" cy="2277625"/>
          </a:xfrm>
          <a:prstGeom prst="rect">
            <a:avLst/>
          </a:prstGeom>
          <a:noFill/>
          <a:ln>
            <a:noFill/>
          </a:ln>
        </p:spPr>
      </p:pic>
      <p:pic>
        <p:nvPicPr>
          <p:cNvPr id="585" name="Google Shape;585;g26631db8ae5_0_36"/>
          <p:cNvPicPr preferRelativeResize="0"/>
          <p:nvPr/>
        </p:nvPicPr>
        <p:blipFill>
          <a:blip r:embed="rId6">
            <a:alphaModFix/>
          </a:blip>
          <a:stretch>
            <a:fillRect/>
          </a:stretch>
        </p:blipFill>
        <p:spPr>
          <a:xfrm>
            <a:off x="4818325" y="3138525"/>
            <a:ext cx="2356500" cy="235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
          <p:cNvSpPr txBox="1">
            <a:spLocks noGrp="1"/>
          </p:cNvSpPr>
          <p:nvPr>
            <p:ph type="title" idx="4294967295"/>
          </p:nvPr>
        </p:nvSpPr>
        <p:spPr>
          <a:xfrm>
            <a:off x="463139" y="525942"/>
            <a:ext cx="11269682"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000"/>
              <a:buFont typeface="Garamond"/>
              <a:buNone/>
            </a:pPr>
            <a:r>
              <a:rPr lang="en-US" sz="4000"/>
              <a:t>Foundation High School Program + Endorsement </a:t>
            </a:r>
            <a:br>
              <a:rPr lang="en-US"/>
            </a:br>
            <a:r>
              <a:rPr lang="en-US" sz="3600"/>
              <a:t>Graduation Requirements (26 credits)</a:t>
            </a:r>
            <a:endParaRPr/>
          </a:p>
        </p:txBody>
      </p:sp>
      <p:sp>
        <p:nvSpPr>
          <p:cNvPr id="322" name="Google Shape;322;p3"/>
          <p:cNvSpPr txBox="1"/>
          <p:nvPr/>
        </p:nvSpPr>
        <p:spPr>
          <a:xfrm>
            <a:off x="784046" y="1818167"/>
            <a:ext cx="5181857" cy="432578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accent1"/>
              </a:buClr>
              <a:buSzPct val="115000"/>
              <a:buFont typeface="Arial"/>
              <a:buNone/>
            </a:pPr>
            <a:r>
              <a:rPr lang="en-US" sz="2400" b="1" i="0" u="none" strike="noStrike" cap="none">
                <a:solidFill>
                  <a:schemeClr val="dk1"/>
                </a:solidFill>
                <a:latin typeface="Gill Sans"/>
                <a:ea typeface="Gill Sans"/>
                <a:cs typeface="Gill Sans"/>
                <a:sym typeface="Gill Sans"/>
              </a:rPr>
              <a:t>English – </a:t>
            </a:r>
            <a:r>
              <a:rPr lang="en-US" sz="2400" b="1" i="1" u="none" strike="noStrike" cap="none">
                <a:solidFill>
                  <a:schemeClr val="dk1"/>
                </a:solidFill>
                <a:latin typeface="Gill Sans"/>
                <a:ea typeface="Gill Sans"/>
                <a:cs typeface="Gill Sans"/>
                <a:sym typeface="Gill Sans"/>
              </a:rPr>
              <a:t>4 credits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10"/>
              </a:spcBef>
              <a:spcAft>
                <a:spcPts val="0"/>
              </a:spcAft>
              <a:buClr>
                <a:schemeClr val="accent1"/>
              </a:buClr>
              <a:buSzPct val="115000"/>
              <a:buFont typeface="Arial"/>
              <a:buChar char="•"/>
            </a:pPr>
            <a:r>
              <a:rPr lang="en-US" sz="2000" b="0" i="0" u="none" strike="noStrike" cap="none">
                <a:solidFill>
                  <a:schemeClr val="dk1"/>
                </a:solidFill>
                <a:latin typeface="Gill Sans"/>
                <a:ea typeface="Gill Sans"/>
                <a:cs typeface="Gill Sans"/>
                <a:sym typeface="Gill Sans"/>
              </a:rPr>
              <a:t>English I, II, III, and an additional/advanced English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72"/>
              </a:spcBef>
              <a:spcAft>
                <a:spcPts val="0"/>
              </a:spcAft>
              <a:buClr>
                <a:schemeClr val="accent1"/>
              </a:buClr>
              <a:buSzPct val="115000"/>
              <a:buFont typeface="Arial"/>
              <a:buNone/>
            </a:pPr>
            <a:r>
              <a:rPr lang="en-US" sz="2400" b="1" i="0" u="none" strike="noStrike" cap="none">
                <a:solidFill>
                  <a:schemeClr val="dk1"/>
                </a:solidFill>
                <a:latin typeface="Gill Sans"/>
                <a:ea typeface="Gill Sans"/>
                <a:cs typeface="Gill Sans"/>
                <a:sym typeface="Gill Sans"/>
              </a:rPr>
              <a:t>Math – </a:t>
            </a:r>
            <a:r>
              <a:rPr lang="en-US" sz="2400" b="1" i="1" u="none" strike="noStrike" cap="none">
                <a:solidFill>
                  <a:schemeClr val="dk1"/>
                </a:solidFill>
                <a:latin typeface="Gill Sans"/>
                <a:ea typeface="Gill Sans"/>
                <a:cs typeface="Gill Sans"/>
                <a:sym typeface="Gill Sans"/>
              </a:rPr>
              <a:t>4 credits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10"/>
              </a:spcBef>
              <a:spcAft>
                <a:spcPts val="0"/>
              </a:spcAft>
              <a:buClr>
                <a:schemeClr val="accent1"/>
              </a:buClr>
              <a:buSzPct val="115000"/>
              <a:buFont typeface="Arial"/>
              <a:buChar char="•"/>
            </a:pPr>
            <a:r>
              <a:rPr lang="en-US" sz="2000" b="0" i="0" u="none" strike="noStrike" cap="none">
                <a:solidFill>
                  <a:schemeClr val="dk1"/>
                </a:solidFill>
                <a:latin typeface="Gill Sans"/>
                <a:ea typeface="Gill Sans"/>
                <a:cs typeface="Gill Sans"/>
                <a:sym typeface="Gill Sans"/>
              </a:rPr>
              <a:t>Algebra I, Geometry, and 2 additional/advanced maths</a:t>
            </a:r>
            <a:endParaRPr sz="20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972"/>
              </a:spcBef>
              <a:spcAft>
                <a:spcPts val="0"/>
              </a:spcAft>
              <a:buClr>
                <a:schemeClr val="accent1"/>
              </a:buClr>
              <a:buSzPct val="115000"/>
              <a:buFont typeface="Arial"/>
              <a:buNone/>
            </a:pPr>
            <a:r>
              <a:rPr lang="en-US" sz="2400" b="1" i="0" u="none" strike="noStrike" cap="none">
                <a:solidFill>
                  <a:schemeClr val="dk1"/>
                </a:solidFill>
                <a:latin typeface="Gill Sans"/>
                <a:ea typeface="Gill Sans"/>
                <a:cs typeface="Gill Sans"/>
                <a:sym typeface="Gill Sans"/>
              </a:rPr>
              <a:t>Science – </a:t>
            </a:r>
            <a:r>
              <a:rPr lang="en-US" sz="2400" b="1" i="1" u="none" strike="noStrike" cap="none">
                <a:solidFill>
                  <a:schemeClr val="dk1"/>
                </a:solidFill>
                <a:latin typeface="Gill Sans"/>
                <a:ea typeface="Gill Sans"/>
                <a:cs typeface="Gill Sans"/>
                <a:sym typeface="Gill Sans"/>
              </a:rPr>
              <a:t>4 credits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10"/>
              </a:spcBef>
              <a:spcAft>
                <a:spcPts val="0"/>
              </a:spcAft>
              <a:buClr>
                <a:schemeClr val="accent1"/>
              </a:buClr>
              <a:buSzPct val="115000"/>
              <a:buFont typeface="Arial"/>
              <a:buChar char="•"/>
            </a:pPr>
            <a:r>
              <a:rPr lang="en-US" sz="2000" b="0" i="0" u="none" strike="noStrike" cap="none">
                <a:solidFill>
                  <a:schemeClr val="dk1"/>
                </a:solidFill>
                <a:latin typeface="Gill Sans"/>
                <a:ea typeface="Gill Sans"/>
                <a:cs typeface="Gill Sans"/>
                <a:sym typeface="Gill Sans"/>
              </a:rPr>
              <a:t>Biology, and one course  from IPC, </a:t>
            </a:r>
            <a:r>
              <a:rPr lang="en-US" sz="2000" b="0" i="1" u="sng" strike="noStrike" cap="none">
                <a:solidFill>
                  <a:schemeClr val="dk1"/>
                </a:solidFill>
                <a:latin typeface="Gill Sans"/>
                <a:ea typeface="Gill Sans"/>
                <a:cs typeface="Gill Sans"/>
                <a:sym typeface="Gill Sans"/>
              </a:rPr>
              <a:t>or</a:t>
            </a:r>
            <a:r>
              <a:rPr lang="en-US" sz="2000" b="0" i="0" u="none" strike="noStrike" cap="none">
                <a:solidFill>
                  <a:schemeClr val="dk1"/>
                </a:solidFill>
                <a:latin typeface="Gill Sans"/>
                <a:ea typeface="Gill Sans"/>
                <a:cs typeface="Gill Sans"/>
                <a:sym typeface="Gill Sans"/>
              </a:rPr>
              <a:t> Chemistry, </a:t>
            </a:r>
            <a:r>
              <a:rPr lang="en-US" sz="2000" b="0" i="1" u="sng" strike="noStrike" cap="none">
                <a:solidFill>
                  <a:schemeClr val="dk1"/>
                </a:solidFill>
                <a:latin typeface="Gill Sans"/>
                <a:ea typeface="Gill Sans"/>
                <a:cs typeface="Gill Sans"/>
                <a:sym typeface="Gill Sans"/>
              </a:rPr>
              <a:t>or</a:t>
            </a:r>
            <a:r>
              <a:rPr lang="en-US" sz="2000" b="0" i="0" u="none" strike="noStrike" cap="none">
                <a:solidFill>
                  <a:schemeClr val="dk1"/>
                </a:solidFill>
                <a:latin typeface="Gill Sans"/>
                <a:ea typeface="Gill Sans"/>
                <a:cs typeface="Gill Sans"/>
                <a:sym typeface="Gill Sans"/>
              </a:rPr>
              <a:t> Physics, and 2 additional/advanced sciences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72"/>
              </a:spcBef>
              <a:spcAft>
                <a:spcPts val="0"/>
              </a:spcAft>
              <a:buClr>
                <a:schemeClr val="accent1"/>
              </a:buClr>
              <a:buSzPct val="115000"/>
              <a:buFont typeface="Arial"/>
              <a:buNone/>
            </a:pPr>
            <a:r>
              <a:rPr lang="en-US" sz="2400" b="1" i="0" u="none" strike="noStrike" cap="none">
                <a:solidFill>
                  <a:schemeClr val="dk1"/>
                </a:solidFill>
                <a:latin typeface="Gill Sans"/>
                <a:ea typeface="Gill Sans"/>
                <a:cs typeface="Gill Sans"/>
                <a:sym typeface="Gill Sans"/>
              </a:rPr>
              <a:t>Social Studies – </a:t>
            </a:r>
            <a:r>
              <a:rPr lang="en-US" sz="2400" b="1" i="1" u="none" strike="noStrike" cap="none">
                <a:solidFill>
                  <a:schemeClr val="dk1"/>
                </a:solidFill>
                <a:latin typeface="Gill Sans"/>
                <a:ea typeface="Gill Sans"/>
                <a:cs typeface="Gill Sans"/>
                <a:sym typeface="Gill Sans"/>
              </a:rPr>
              <a:t>3 credits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10"/>
              </a:spcBef>
              <a:spcAft>
                <a:spcPts val="0"/>
              </a:spcAft>
              <a:buClr>
                <a:schemeClr val="accent1"/>
              </a:buClr>
              <a:buSzPct val="115000"/>
              <a:buFont typeface="Arial"/>
              <a:buChar char="•"/>
            </a:pPr>
            <a:r>
              <a:rPr lang="en-US" sz="2000" b="0" i="0" u="none" strike="noStrike" cap="none">
                <a:solidFill>
                  <a:schemeClr val="dk1"/>
                </a:solidFill>
                <a:latin typeface="Gill Sans"/>
                <a:ea typeface="Gill Sans"/>
                <a:cs typeface="Gill Sans"/>
                <a:sym typeface="Gill Sans"/>
              </a:rPr>
              <a:t>US History, 0.5 credit Government, 0.5 credit Economics, and </a:t>
            </a:r>
            <a:r>
              <a:rPr lang="en-US" sz="2000" b="0" i="1" u="sng" strike="noStrike" cap="none">
                <a:solidFill>
                  <a:schemeClr val="dk1"/>
                </a:solidFill>
                <a:latin typeface="Gill Sans"/>
                <a:ea typeface="Gill Sans"/>
                <a:cs typeface="Gill Sans"/>
                <a:sym typeface="Gill Sans"/>
              </a:rPr>
              <a:t>either</a:t>
            </a:r>
            <a:r>
              <a:rPr lang="en-US" sz="2000" b="0" i="0" u="none" strike="noStrike" cap="none">
                <a:solidFill>
                  <a:schemeClr val="dk1"/>
                </a:solidFill>
                <a:latin typeface="Gill Sans"/>
                <a:ea typeface="Gill Sans"/>
                <a:cs typeface="Gill Sans"/>
                <a:sym typeface="Gill Sans"/>
              </a:rPr>
              <a:t> World History </a:t>
            </a:r>
            <a:r>
              <a:rPr lang="en-US" sz="2000" b="0" i="1" u="sng" strike="noStrike" cap="none">
                <a:solidFill>
                  <a:schemeClr val="dk1"/>
                </a:solidFill>
                <a:latin typeface="Gill Sans"/>
                <a:ea typeface="Gill Sans"/>
                <a:cs typeface="Gill Sans"/>
                <a:sym typeface="Gill Sans"/>
              </a:rPr>
              <a:t>or</a:t>
            </a:r>
            <a:r>
              <a:rPr lang="en-US" sz="2000" b="0" i="0" u="none" strike="noStrike" cap="none">
                <a:solidFill>
                  <a:schemeClr val="dk1"/>
                </a:solidFill>
                <a:latin typeface="Gill Sans"/>
                <a:ea typeface="Gill Sans"/>
                <a:cs typeface="Gill Sans"/>
                <a:sym typeface="Gill Sans"/>
              </a:rPr>
              <a:t>  World Geography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10"/>
              </a:spcBef>
              <a:spcAft>
                <a:spcPts val="0"/>
              </a:spcAft>
              <a:buClr>
                <a:schemeClr val="accent1"/>
              </a:buClr>
              <a:buSzPct val="115000"/>
              <a:buFont typeface="Arial"/>
              <a:buNone/>
            </a:pPr>
            <a:r>
              <a:rPr lang="en-US" sz="2000" b="1" i="0" u="none" strike="noStrike" cap="none">
                <a:solidFill>
                  <a:schemeClr val="dk1"/>
                </a:solidFill>
                <a:latin typeface="Gill Sans"/>
                <a:ea typeface="Gill Sans"/>
                <a:cs typeface="Gill Sans"/>
                <a:sym typeface="Gill Sans"/>
              </a:rPr>
              <a:t>LOTE – </a:t>
            </a:r>
            <a:r>
              <a:rPr lang="en-US" sz="2000" b="1" i="1" u="none" strike="noStrike" cap="none">
                <a:solidFill>
                  <a:schemeClr val="dk1"/>
                </a:solidFill>
                <a:latin typeface="Gill Sans"/>
                <a:ea typeface="Gill Sans"/>
                <a:cs typeface="Gill Sans"/>
                <a:sym typeface="Gill Sans"/>
              </a:rPr>
              <a:t>2 credits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910"/>
              </a:spcBef>
              <a:spcAft>
                <a:spcPts val="0"/>
              </a:spcAft>
              <a:buClr>
                <a:schemeClr val="accent1"/>
              </a:buClr>
              <a:buSzPct val="115000"/>
              <a:buFont typeface="Arial"/>
              <a:buChar char="•"/>
            </a:pPr>
            <a:r>
              <a:rPr lang="en-US" sz="2000" b="0" i="0" u="none" strike="noStrike" cap="none">
                <a:solidFill>
                  <a:schemeClr val="dk1"/>
                </a:solidFill>
                <a:latin typeface="Gill Sans"/>
                <a:ea typeface="Gill Sans"/>
                <a:cs typeface="Gill Sans"/>
                <a:sym typeface="Gill Sans"/>
              </a:rPr>
              <a:t>Credits must be in the same language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10"/>
              </a:spcBef>
              <a:spcAft>
                <a:spcPts val="0"/>
              </a:spcAft>
              <a:buClr>
                <a:schemeClr val="accent1"/>
              </a:buClr>
              <a:buSzPct val="115000"/>
              <a:buFont typeface="Arial"/>
              <a:buNone/>
            </a:pPr>
            <a:r>
              <a:rPr lang="en-US" sz="2000" b="1" i="0" u="none" strike="noStrike" cap="none">
                <a:solidFill>
                  <a:schemeClr val="dk1"/>
                </a:solidFill>
                <a:latin typeface="Gill Sans"/>
                <a:ea typeface="Gill Sans"/>
                <a:cs typeface="Gill Sans"/>
                <a:sym typeface="Gill Sans"/>
              </a:rPr>
              <a:t>Fine Arts – 1</a:t>
            </a:r>
            <a:r>
              <a:rPr lang="en-US" sz="2000" b="1" i="1" u="none" strike="noStrike" cap="none">
                <a:solidFill>
                  <a:schemeClr val="dk1"/>
                </a:solidFill>
                <a:latin typeface="Gill Sans"/>
                <a:ea typeface="Gill Sans"/>
                <a:cs typeface="Gill Sans"/>
                <a:sym typeface="Gill Sans"/>
              </a:rPr>
              <a:t> credit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10"/>
              </a:spcBef>
              <a:spcAft>
                <a:spcPts val="0"/>
              </a:spcAft>
              <a:buClr>
                <a:schemeClr val="accent1"/>
              </a:buClr>
              <a:buSzPct val="115000"/>
              <a:buFont typeface="Arial"/>
              <a:buNone/>
            </a:pPr>
            <a:endParaRPr sz="2000" b="0" i="0" u="none" strike="noStrike" cap="none">
              <a:solidFill>
                <a:schemeClr val="dk1"/>
              </a:solidFill>
              <a:latin typeface="Gill Sans"/>
              <a:ea typeface="Gill Sans"/>
              <a:cs typeface="Gill Sans"/>
              <a:sym typeface="Gill Sans"/>
            </a:endParaRPr>
          </a:p>
        </p:txBody>
      </p:sp>
      <p:sp>
        <p:nvSpPr>
          <p:cNvPr id="323" name="Google Shape;323;p3"/>
          <p:cNvSpPr/>
          <p:nvPr/>
        </p:nvSpPr>
        <p:spPr>
          <a:xfrm>
            <a:off x="5957729" y="1774079"/>
            <a:ext cx="5182340"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Gill Sans"/>
                <a:ea typeface="Gill Sans"/>
                <a:cs typeface="Gill Sans"/>
                <a:sym typeface="Gill Sans"/>
              </a:rPr>
              <a:t>Physical Education – </a:t>
            </a:r>
            <a:r>
              <a:rPr lang="en-US" sz="2000" b="1" i="1" u="none" strike="noStrike" cap="none">
                <a:solidFill>
                  <a:schemeClr val="dk1"/>
                </a:solidFill>
                <a:latin typeface="Gill Sans"/>
                <a:ea typeface="Gill Sans"/>
                <a:cs typeface="Gill Sans"/>
                <a:sym typeface="Gill Sans"/>
              </a:rPr>
              <a:t>1 credit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Gill Sans"/>
                <a:ea typeface="Gill Sans"/>
                <a:cs typeface="Gill Sans"/>
                <a:sym typeface="Gill Sans"/>
              </a:rPr>
              <a:t>Health – </a:t>
            </a:r>
            <a:r>
              <a:rPr lang="en-US" sz="2000" b="1" i="1" u="none" strike="noStrike" cap="none">
                <a:solidFill>
                  <a:schemeClr val="dk1"/>
                </a:solidFill>
                <a:latin typeface="Gill Sans"/>
                <a:ea typeface="Gill Sans"/>
                <a:cs typeface="Gill Sans"/>
                <a:sym typeface="Gill Sans"/>
              </a:rPr>
              <a:t>0.5 credit (KISD requirement)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Gill Sans"/>
                <a:ea typeface="Gill Sans"/>
                <a:cs typeface="Gill Sans"/>
                <a:sym typeface="Gill Sans"/>
              </a:rPr>
              <a:t>Electives – </a:t>
            </a:r>
            <a:r>
              <a:rPr lang="en-US" sz="2000" b="1" i="1" u="none" strike="noStrike" cap="none">
                <a:solidFill>
                  <a:schemeClr val="dk1"/>
                </a:solidFill>
                <a:latin typeface="Gill Sans"/>
                <a:ea typeface="Gill Sans"/>
                <a:cs typeface="Gill Sans"/>
                <a:sym typeface="Gill Sans"/>
              </a:rPr>
              <a:t>6.5 credits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600"/>
              <a:buFont typeface="Arial"/>
              <a:buChar char="•"/>
            </a:pPr>
            <a:r>
              <a:rPr lang="en-US" sz="1600" b="0" i="0" u="none" strike="noStrike" cap="none">
                <a:solidFill>
                  <a:schemeClr val="dk1"/>
                </a:solidFill>
                <a:latin typeface="Gill Sans"/>
                <a:ea typeface="Gill Sans"/>
                <a:cs typeface="Gill Sans"/>
                <a:sym typeface="Gill Sans"/>
              </a:rPr>
              <a:t>one elective must have a communication skills component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Gill Sans"/>
                <a:ea typeface="Gill Sans"/>
                <a:cs typeface="Gill Sans"/>
                <a:sym typeface="Gill Sans"/>
              </a:rPr>
              <a:t>Endorsement</a:t>
            </a:r>
            <a:r>
              <a:rPr lang="en-US" sz="2400" b="1" i="1" u="none" strike="noStrike" cap="none">
                <a:solidFill>
                  <a:schemeClr val="dk1"/>
                </a:solidFill>
                <a:latin typeface="Gill Sans"/>
                <a:ea typeface="Gill Sans"/>
                <a:cs typeface="Gill Sans"/>
                <a:sym typeface="Gill Sans"/>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Gill Sans"/>
              <a:buChar char="-"/>
            </a:pPr>
            <a:r>
              <a:rPr lang="en-US" sz="1800" b="0" i="1" u="none" strike="noStrike" cap="none">
                <a:solidFill>
                  <a:schemeClr val="dk1"/>
                </a:solidFill>
                <a:latin typeface="Gill Sans"/>
                <a:ea typeface="Gill Sans"/>
                <a:cs typeface="Gill Sans"/>
                <a:sym typeface="Gill Sans"/>
              </a:rPr>
              <a:t>Students are expected to earn an endorsement in one of 5 areas.  Each endorsement requires electives related their specific endorsement.</a:t>
            </a:r>
            <a:endParaRPr sz="1400" b="0" i="0" u="none" strike="noStrike" cap="none">
              <a:solidFill>
                <a:srgbClr val="000000"/>
              </a:solidFill>
              <a:latin typeface="Arial"/>
              <a:ea typeface="Arial"/>
              <a:cs typeface="Arial"/>
              <a:sym typeface="Arial"/>
            </a:endParaRPr>
          </a:p>
        </p:txBody>
      </p:sp>
      <p:sp>
        <p:nvSpPr>
          <p:cNvPr id="324" name="Google Shape;324;p3"/>
          <p:cNvSpPr txBox="1"/>
          <p:nvPr/>
        </p:nvSpPr>
        <p:spPr>
          <a:xfrm>
            <a:off x="5797275" y="5869149"/>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aramond"/>
              <a:ea typeface="Garamond"/>
              <a:cs typeface="Garamond"/>
              <a:sym typeface="Garamond"/>
            </a:endParaRPr>
          </a:p>
        </p:txBody>
      </p:sp>
      <p:pic>
        <p:nvPicPr>
          <p:cNvPr id="325" name="Google Shape;325;p3"/>
          <p:cNvPicPr preferRelativeResize="0"/>
          <p:nvPr/>
        </p:nvPicPr>
        <p:blipFill rotWithShape="1">
          <a:blip r:embed="rId3">
            <a:alphaModFix/>
          </a:blip>
          <a:srcRect l="-198437" t="-90625" r="-198436" b="-90625"/>
          <a:stretch/>
        </p:blipFill>
        <p:spPr>
          <a:xfrm>
            <a:off x="9163050" y="5143500"/>
            <a:ext cx="3028949"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
          <p:cNvSpPr txBox="1">
            <a:spLocks noGrp="1"/>
          </p:cNvSpPr>
          <p:nvPr>
            <p:ph type="body" idx="4294967295"/>
          </p:nvPr>
        </p:nvSpPr>
        <p:spPr>
          <a:xfrm>
            <a:off x="1274618" y="1664525"/>
            <a:ext cx="9809018" cy="4245428"/>
          </a:xfrm>
          <a:prstGeom prst="rect">
            <a:avLst/>
          </a:prstGeom>
          <a:solidFill>
            <a:schemeClr val="lt1"/>
          </a:solidFill>
          <a:ln>
            <a:noFill/>
          </a:ln>
        </p:spPr>
        <p:txBody>
          <a:bodyPr spcFirstLastPara="1" wrap="square" lIns="91425" tIns="45700" rIns="91425" bIns="45700" anchor="t" anchorCtr="0">
            <a:normAutofit fontScale="85000" lnSpcReduction="20000"/>
          </a:bodyPr>
          <a:lstStyle/>
          <a:p>
            <a:pPr marL="285750" lvl="0" indent="-270414" algn="l" rtl="0">
              <a:lnSpc>
                <a:spcPct val="100000"/>
              </a:lnSpc>
              <a:spcBef>
                <a:spcPts val="0"/>
              </a:spcBef>
              <a:spcAft>
                <a:spcPts val="0"/>
              </a:spcAft>
              <a:buSzPct val="115000"/>
              <a:buChar char="•"/>
            </a:pPr>
            <a:r>
              <a:rPr lang="en-US" sz="2800">
                <a:latin typeface="Garamond"/>
                <a:ea typeface="Garamond"/>
                <a:cs typeface="Garamond"/>
                <a:sym typeface="Garamond"/>
              </a:rPr>
              <a:t>All students must choose at least one endorsement at the time they enter 9</a:t>
            </a:r>
            <a:r>
              <a:rPr lang="en-US" sz="2800" baseline="30000">
                <a:latin typeface="Garamond"/>
                <a:ea typeface="Garamond"/>
                <a:cs typeface="Garamond"/>
                <a:sym typeface="Garamond"/>
              </a:rPr>
              <a:t>th</a:t>
            </a:r>
            <a:r>
              <a:rPr lang="en-US" sz="2800">
                <a:latin typeface="Garamond"/>
                <a:ea typeface="Garamond"/>
                <a:cs typeface="Garamond"/>
                <a:sym typeface="Garamond"/>
              </a:rPr>
              <a:t> grade.  </a:t>
            </a:r>
            <a:endParaRPr/>
          </a:p>
          <a:p>
            <a:pPr marL="285750" lvl="0" indent="-270414" algn="l" rtl="0">
              <a:lnSpc>
                <a:spcPct val="100000"/>
              </a:lnSpc>
              <a:spcBef>
                <a:spcPts val="1118"/>
              </a:spcBef>
              <a:spcAft>
                <a:spcPts val="0"/>
              </a:spcAft>
              <a:buSzPct val="115000"/>
              <a:buChar char="•"/>
            </a:pPr>
            <a:r>
              <a:rPr lang="en-US" sz="2800">
                <a:latin typeface="Garamond"/>
                <a:ea typeface="Garamond"/>
                <a:cs typeface="Garamond"/>
                <a:sym typeface="Garamond"/>
              </a:rPr>
              <a:t>There are multiple pathways to complete each endorsement.</a:t>
            </a:r>
            <a:endParaRPr/>
          </a:p>
          <a:p>
            <a:pPr marL="285750" lvl="0" indent="-270414" algn="l" rtl="0">
              <a:lnSpc>
                <a:spcPct val="100000"/>
              </a:lnSpc>
              <a:spcBef>
                <a:spcPts val="1118"/>
              </a:spcBef>
              <a:spcAft>
                <a:spcPts val="0"/>
              </a:spcAft>
              <a:buSzPct val="115000"/>
              <a:buChar char="•"/>
            </a:pPr>
            <a:r>
              <a:rPr lang="en-US" sz="2800">
                <a:latin typeface="Garamond"/>
                <a:ea typeface="Garamond"/>
                <a:cs typeface="Garamond"/>
                <a:sym typeface="Garamond"/>
              </a:rPr>
              <a:t>Th</a:t>
            </a:r>
            <a:r>
              <a:rPr lang="en-US" sz="2800"/>
              <a:t>e pathway</a:t>
            </a:r>
            <a:r>
              <a:rPr lang="en-US" sz="2800">
                <a:latin typeface="Garamond"/>
                <a:ea typeface="Garamond"/>
                <a:cs typeface="Garamond"/>
                <a:sym typeface="Garamond"/>
              </a:rPr>
              <a:t> should be selected based on the student’s individual interests and goals. </a:t>
            </a:r>
            <a:endParaRPr/>
          </a:p>
          <a:p>
            <a:pPr marL="285750" lvl="0" indent="-270414" algn="l" rtl="0">
              <a:lnSpc>
                <a:spcPct val="100000"/>
              </a:lnSpc>
              <a:spcBef>
                <a:spcPts val="1118"/>
              </a:spcBef>
              <a:spcAft>
                <a:spcPts val="0"/>
              </a:spcAft>
              <a:buSzPct val="115000"/>
              <a:buChar char="•"/>
            </a:pPr>
            <a:r>
              <a:rPr lang="en-US" sz="2800">
                <a:latin typeface="Garamond"/>
                <a:ea typeface="Garamond"/>
                <a:cs typeface="Garamond"/>
                <a:sym typeface="Garamond"/>
              </a:rPr>
              <a:t>Students may change and/or confirm the endorsement(s) along with their course selections each year.  </a:t>
            </a:r>
            <a:endParaRPr/>
          </a:p>
          <a:p>
            <a:pPr marL="285750" lvl="0" indent="-270414" algn="l" rtl="0">
              <a:lnSpc>
                <a:spcPct val="100000"/>
              </a:lnSpc>
              <a:spcBef>
                <a:spcPts val="1118"/>
              </a:spcBef>
              <a:spcAft>
                <a:spcPts val="0"/>
              </a:spcAft>
              <a:buSzPct val="115000"/>
              <a:buChar char="•"/>
            </a:pPr>
            <a:r>
              <a:rPr lang="en-US" sz="2800">
                <a:latin typeface="Garamond"/>
                <a:ea typeface="Garamond"/>
                <a:cs typeface="Garamond"/>
                <a:sym typeface="Garamond"/>
              </a:rPr>
              <a:t>Many students will earn multiple endorsements. </a:t>
            </a:r>
            <a:endParaRPr/>
          </a:p>
          <a:p>
            <a:pPr marL="285750" lvl="0" indent="-270414" algn="l" rtl="0">
              <a:lnSpc>
                <a:spcPct val="100000"/>
              </a:lnSpc>
              <a:spcBef>
                <a:spcPts val="1118"/>
              </a:spcBef>
              <a:spcAft>
                <a:spcPts val="0"/>
              </a:spcAft>
              <a:buSzPct val="115000"/>
              <a:buChar char="•"/>
            </a:pPr>
            <a:r>
              <a:rPr lang="en-US" sz="2800">
                <a:latin typeface="Garamond"/>
                <a:ea typeface="Garamond"/>
                <a:cs typeface="Garamond"/>
                <a:sym typeface="Garamond"/>
              </a:rPr>
              <a:t>For students unsure of endorsement, choose Multidisciplinary.</a:t>
            </a:r>
            <a:endParaRPr sz="2000">
              <a:latin typeface="Garamond"/>
              <a:ea typeface="Garamond"/>
              <a:cs typeface="Garamond"/>
              <a:sym typeface="Garamond"/>
            </a:endParaRPr>
          </a:p>
          <a:p>
            <a:pPr marL="0" lvl="0" indent="0" algn="l" rtl="0">
              <a:lnSpc>
                <a:spcPct val="100000"/>
              </a:lnSpc>
              <a:spcBef>
                <a:spcPts val="1118"/>
              </a:spcBef>
              <a:spcAft>
                <a:spcPts val="0"/>
              </a:spcAft>
              <a:buSzPct val="115000"/>
              <a:buNone/>
            </a:pPr>
            <a:endParaRPr sz="2800">
              <a:latin typeface="Garamond"/>
              <a:ea typeface="Garamond"/>
              <a:cs typeface="Garamond"/>
              <a:sym typeface="Garamond"/>
            </a:endParaRPr>
          </a:p>
        </p:txBody>
      </p:sp>
      <p:sp>
        <p:nvSpPr>
          <p:cNvPr id="332" name="Google Shape;332;p4"/>
          <p:cNvSpPr txBox="1">
            <a:spLocks noGrp="1"/>
          </p:cNvSpPr>
          <p:nvPr>
            <p:ph type="title" idx="4294967295"/>
          </p:nvPr>
        </p:nvSpPr>
        <p:spPr>
          <a:xfrm>
            <a:off x="486888" y="709531"/>
            <a:ext cx="11222182" cy="130333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Basic Information</a:t>
            </a:r>
            <a:endParaRPr/>
          </a:p>
        </p:txBody>
      </p:sp>
      <p:pic>
        <p:nvPicPr>
          <p:cNvPr id="333" name="Google Shape;333;p4"/>
          <p:cNvPicPr preferRelativeResize="0"/>
          <p:nvPr/>
        </p:nvPicPr>
        <p:blipFill rotWithShape="1">
          <a:blip r:embed="rId3">
            <a:alphaModFix/>
          </a:blip>
          <a:srcRect l="-198437" t="-90625" r="-198436" b="-90625"/>
          <a:stretch/>
        </p:blipFill>
        <p:spPr>
          <a:xfrm>
            <a:off x="9163050" y="5143500"/>
            <a:ext cx="3028949"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
          <p:cNvSpPr txBox="1">
            <a:spLocks noGrp="1"/>
          </p:cNvSpPr>
          <p:nvPr>
            <p:ph type="title" idx="4294967295"/>
          </p:nvPr>
        </p:nvSpPr>
        <p:spPr>
          <a:xfrm>
            <a:off x="0" y="620713"/>
            <a:ext cx="12192000"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3800"/>
              <a:buFont typeface="Garamond"/>
              <a:buNone/>
            </a:pPr>
            <a:r>
              <a:rPr lang="en-US" sz="3800"/>
              <a:t> Distinguished Level of Achievement (DLA)</a:t>
            </a:r>
            <a:endParaRPr/>
          </a:p>
        </p:txBody>
      </p:sp>
      <p:sp>
        <p:nvSpPr>
          <p:cNvPr id="340" name="Google Shape;340;p5"/>
          <p:cNvSpPr txBox="1"/>
          <p:nvPr/>
        </p:nvSpPr>
        <p:spPr>
          <a:xfrm>
            <a:off x="1223158" y="1912938"/>
            <a:ext cx="9559637" cy="56784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Garamond"/>
                <a:ea typeface="Garamond"/>
                <a:cs typeface="Garamond"/>
                <a:sym typeface="Garamond"/>
              </a:rPr>
              <a:t>The Distinguished Level of Achievement (DLA) is earned through successful completion of: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All requirements for the Foundation High School Program, </a:t>
            </a:r>
            <a:r>
              <a:rPr lang="en-US" sz="2200" b="0" i="1" u="sng" strike="noStrike" cap="none">
                <a:solidFill>
                  <a:schemeClr val="dk1"/>
                </a:solidFill>
                <a:latin typeface="Garamond"/>
                <a:ea typeface="Garamond"/>
                <a:cs typeface="Garamond"/>
                <a:sym typeface="Garamond"/>
              </a:rPr>
              <a:t>plus </a:t>
            </a:r>
            <a:r>
              <a:rPr lang="en-US" sz="2200" b="0" i="0" u="none" strike="noStrike" cap="none">
                <a:solidFill>
                  <a:schemeClr val="dk1"/>
                </a:solidFill>
                <a:latin typeface="Garamond"/>
                <a:ea typeface="Garamond"/>
                <a:cs typeface="Garamond"/>
                <a:sym typeface="Garamond"/>
              </a:rPr>
              <a:t>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The requirements of </a:t>
            </a:r>
            <a:r>
              <a:rPr lang="en-US" sz="2200" b="0" i="1" u="sng" strike="noStrike" cap="none">
                <a:solidFill>
                  <a:schemeClr val="dk1"/>
                </a:solidFill>
                <a:latin typeface="Garamond"/>
                <a:ea typeface="Garamond"/>
                <a:cs typeface="Garamond"/>
                <a:sym typeface="Garamond"/>
              </a:rPr>
              <a:t>at least one</a:t>
            </a:r>
            <a:r>
              <a:rPr lang="en-US" sz="2200" b="0" i="0" u="none" strike="noStrike" cap="none">
                <a:solidFill>
                  <a:schemeClr val="dk1"/>
                </a:solidFill>
                <a:latin typeface="Garamond"/>
                <a:ea typeface="Garamond"/>
                <a:cs typeface="Garamond"/>
                <a:sym typeface="Garamond"/>
              </a:rPr>
              <a:t> endorsement,  including</a:t>
            </a:r>
            <a:endParaRPr sz="1400" b="0" i="0" u="none" strike="noStrike" cap="none">
              <a:solidFill>
                <a:srgbClr val="000000"/>
              </a:solidFill>
              <a:latin typeface="Arial"/>
              <a:ea typeface="Arial"/>
              <a:cs typeface="Arial"/>
              <a:sym typeface="Arial"/>
            </a:endParaRPr>
          </a:p>
          <a:p>
            <a:pPr marL="1257300" marR="0" lvl="2" indent="-34290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Algebra II among the four required math credits, </a:t>
            </a:r>
            <a:r>
              <a:rPr lang="en-US" sz="2200" b="0" i="1" u="sng" strike="noStrike" cap="none">
                <a:solidFill>
                  <a:schemeClr val="dk1"/>
                </a:solidFill>
                <a:latin typeface="Garamond"/>
                <a:ea typeface="Garamond"/>
                <a:cs typeface="Garamond"/>
                <a:sym typeface="Garamond"/>
              </a:rPr>
              <a:t>and</a:t>
            </a:r>
            <a:endParaRPr sz="2200" b="0" i="0" u="none" strike="noStrike" cap="none">
              <a:solidFill>
                <a:schemeClr val="dk1"/>
              </a:solidFill>
              <a:latin typeface="Garamond"/>
              <a:ea typeface="Garamond"/>
              <a:cs typeface="Garamond"/>
              <a:sym typeface="Garamond"/>
            </a:endParaRPr>
          </a:p>
          <a:p>
            <a:pPr marL="1257300" marR="0" lvl="2" indent="-34290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A fourth science credit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200"/>
              <a:buFont typeface="Arial"/>
              <a:buNone/>
            </a:pPr>
            <a:r>
              <a:rPr lang="en-US" sz="2200" b="0" i="0" u="none" strike="noStrike" cap="none">
                <a:solidFill>
                  <a:schemeClr val="dk1"/>
                </a:solidFill>
                <a:latin typeface="Garamond"/>
                <a:ea typeface="Garamond"/>
                <a:cs typeface="Garamond"/>
                <a:sym typeface="Garamond"/>
              </a:rPr>
              <a:t> A student must graduate with a Distinguished Level of Achievement (DLA) to be considered for the Top 10% and eligibility for automatic admission to a Texas public college or university. </a:t>
            </a:r>
            <a:endParaRPr sz="1400" b="0" i="0" u="none" strike="noStrike" cap="none">
              <a:solidFill>
                <a:srgbClr val="000000"/>
              </a:solidFill>
              <a:latin typeface="Arial"/>
              <a:ea typeface="Arial"/>
              <a:cs typeface="Arial"/>
              <a:sym typeface="Arial"/>
            </a:endParaRPr>
          </a:p>
          <a:p>
            <a:pPr marL="342900" marR="0" lvl="0" indent="-203200" algn="l" rtl="0">
              <a:lnSpc>
                <a:spcPct val="100000"/>
              </a:lnSpc>
              <a:spcBef>
                <a:spcPts val="60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p:txBody>
      </p:sp>
      <p:pic>
        <p:nvPicPr>
          <p:cNvPr id="341" name="Google Shape;341;p5"/>
          <p:cNvPicPr preferRelativeResize="0"/>
          <p:nvPr/>
        </p:nvPicPr>
        <p:blipFill rotWithShape="1">
          <a:blip r:embed="rId3">
            <a:alphaModFix/>
          </a:blip>
          <a:srcRect l="-199395" t="-90625" r="-199394" b="-90625"/>
          <a:stretch/>
        </p:blipFill>
        <p:spPr>
          <a:xfrm>
            <a:off x="9147683" y="5143500"/>
            <a:ext cx="3040633"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
          <p:cNvSpPr txBox="1">
            <a:spLocks noGrp="1"/>
          </p:cNvSpPr>
          <p:nvPr>
            <p:ph type="title" idx="4294967295"/>
          </p:nvPr>
        </p:nvSpPr>
        <p:spPr>
          <a:xfrm>
            <a:off x="2085109" y="458995"/>
            <a:ext cx="8610600" cy="12922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The Endorsements</a:t>
            </a:r>
            <a:endParaRPr/>
          </a:p>
        </p:txBody>
      </p:sp>
      <p:sp>
        <p:nvSpPr>
          <p:cNvPr id="348" name="Google Shape;348;p6"/>
          <p:cNvSpPr txBox="1">
            <a:spLocks noGrp="1"/>
          </p:cNvSpPr>
          <p:nvPr>
            <p:ph type="body" idx="4294967295"/>
          </p:nvPr>
        </p:nvSpPr>
        <p:spPr>
          <a:xfrm>
            <a:off x="1157844" y="1771684"/>
            <a:ext cx="10820400" cy="5160962"/>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3220"/>
              <a:buChar char="•"/>
            </a:pPr>
            <a:r>
              <a:rPr lang="en-US" sz="2800"/>
              <a:t>STEM</a:t>
            </a:r>
            <a:r>
              <a:rPr lang="en-US"/>
              <a:t> </a:t>
            </a:r>
            <a:r>
              <a:rPr lang="en-US" sz="1800"/>
              <a:t>(Science – Technology – Engineering – Math)</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Business &amp; Industry</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Public Services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Arts &amp; Humanities</a:t>
            </a:r>
            <a:endParaRPr/>
          </a:p>
          <a:p>
            <a:pPr marL="285750" lvl="0" indent="-227330" algn="l" rtl="0">
              <a:lnSpc>
                <a:spcPct val="100000"/>
              </a:lnSpc>
              <a:spcBef>
                <a:spcPts val="760"/>
              </a:spcBef>
              <a:spcAft>
                <a:spcPts val="0"/>
              </a:spcAft>
              <a:buSzPts val="920"/>
              <a:buNone/>
            </a:pPr>
            <a:endParaRPr sz="800"/>
          </a:p>
          <a:p>
            <a:pPr marL="285750" lvl="0" indent="-285750" algn="l" rtl="0">
              <a:lnSpc>
                <a:spcPct val="100000"/>
              </a:lnSpc>
              <a:spcBef>
                <a:spcPts val="1160"/>
              </a:spcBef>
              <a:spcAft>
                <a:spcPts val="0"/>
              </a:spcAft>
              <a:buSzPts val="3220"/>
              <a:buChar char="•"/>
            </a:pPr>
            <a:r>
              <a:rPr lang="en-US" sz="2800"/>
              <a:t>Multidisciplinary Studies</a:t>
            </a:r>
            <a:endParaRPr/>
          </a:p>
        </p:txBody>
      </p:sp>
      <p:pic>
        <p:nvPicPr>
          <p:cNvPr id="349" name="Google Shape;349;p6"/>
          <p:cNvPicPr preferRelativeResize="0"/>
          <p:nvPr/>
        </p:nvPicPr>
        <p:blipFill rotWithShape="1">
          <a:blip r:embed="rId3">
            <a:alphaModFix/>
          </a:blip>
          <a:srcRect/>
          <a:stretch/>
        </p:blipFill>
        <p:spPr>
          <a:xfrm>
            <a:off x="6667732" y="1427614"/>
            <a:ext cx="1816747" cy="1230512"/>
          </a:xfrm>
          <a:prstGeom prst="rect">
            <a:avLst/>
          </a:prstGeom>
          <a:noFill/>
          <a:ln>
            <a:noFill/>
          </a:ln>
        </p:spPr>
      </p:pic>
      <p:pic>
        <p:nvPicPr>
          <p:cNvPr id="350" name="Google Shape;350;p6"/>
          <p:cNvPicPr preferRelativeResize="0"/>
          <p:nvPr/>
        </p:nvPicPr>
        <p:blipFill rotWithShape="1">
          <a:blip r:embed="rId4">
            <a:alphaModFix/>
          </a:blip>
          <a:srcRect/>
          <a:stretch/>
        </p:blipFill>
        <p:spPr>
          <a:xfrm>
            <a:off x="4678063" y="2251403"/>
            <a:ext cx="926277" cy="1056505"/>
          </a:xfrm>
          <a:prstGeom prst="rect">
            <a:avLst/>
          </a:prstGeom>
          <a:noFill/>
          <a:ln>
            <a:noFill/>
          </a:ln>
        </p:spPr>
      </p:pic>
      <p:pic>
        <p:nvPicPr>
          <p:cNvPr id="351" name="Google Shape;351;p6"/>
          <p:cNvPicPr preferRelativeResize="0"/>
          <p:nvPr/>
        </p:nvPicPr>
        <p:blipFill rotWithShape="1">
          <a:blip r:embed="rId5">
            <a:alphaModFix/>
          </a:blip>
          <a:srcRect/>
          <a:stretch/>
        </p:blipFill>
        <p:spPr>
          <a:xfrm>
            <a:off x="3641471" y="3116959"/>
            <a:ext cx="1152241" cy="856104"/>
          </a:xfrm>
          <a:prstGeom prst="rect">
            <a:avLst/>
          </a:prstGeom>
          <a:noFill/>
          <a:ln>
            <a:noFill/>
          </a:ln>
        </p:spPr>
      </p:pic>
      <p:pic>
        <p:nvPicPr>
          <p:cNvPr id="352" name="Google Shape;352;p6"/>
          <p:cNvPicPr preferRelativeResize="0"/>
          <p:nvPr/>
        </p:nvPicPr>
        <p:blipFill rotWithShape="1">
          <a:blip r:embed="rId6">
            <a:alphaModFix/>
          </a:blip>
          <a:srcRect b="11303"/>
          <a:stretch/>
        </p:blipFill>
        <p:spPr>
          <a:xfrm>
            <a:off x="4214655" y="3849386"/>
            <a:ext cx="1158115" cy="1196287"/>
          </a:xfrm>
          <a:prstGeom prst="rect">
            <a:avLst/>
          </a:prstGeom>
          <a:noFill/>
          <a:ln>
            <a:noFill/>
          </a:ln>
        </p:spPr>
      </p:pic>
      <p:pic>
        <p:nvPicPr>
          <p:cNvPr id="353" name="Google Shape;353;p6"/>
          <p:cNvPicPr preferRelativeResize="0"/>
          <p:nvPr/>
        </p:nvPicPr>
        <p:blipFill rotWithShape="1">
          <a:blip r:embed="rId7">
            <a:alphaModFix/>
          </a:blip>
          <a:srcRect/>
          <a:stretch/>
        </p:blipFill>
        <p:spPr>
          <a:xfrm>
            <a:off x="4976130" y="4687166"/>
            <a:ext cx="1414279" cy="1157465"/>
          </a:xfrm>
          <a:prstGeom prst="rect">
            <a:avLst/>
          </a:prstGeom>
          <a:noFill/>
          <a:ln>
            <a:noFill/>
          </a:ln>
        </p:spPr>
      </p:pic>
      <p:pic>
        <p:nvPicPr>
          <p:cNvPr id="354" name="Google Shape;354;p6"/>
          <p:cNvPicPr preferRelativeResize="0"/>
          <p:nvPr/>
        </p:nvPicPr>
        <p:blipFill rotWithShape="1">
          <a:blip r:embed="rId8">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7"/>
          <p:cNvSpPr txBox="1">
            <a:spLocks noGrp="1"/>
          </p:cNvSpPr>
          <p:nvPr>
            <p:ph type="title" idx="4294967295"/>
          </p:nvPr>
        </p:nvSpPr>
        <p:spPr>
          <a:xfrm>
            <a:off x="441064" y="335166"/>
            <a:ext cx="11230984" cy="130333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262626"/>
              </a:buClr>
              <a:buSzPct val="100000"/>
              <a:buFont typeface="Garamond"/>
              <a:buNone/>
            </a:pPr>
            <a:r>
              <a:rPr lang="en-US" sz="4400"/>
              <a:t>STEM – Science • Technology • Engineering • Math</a:t>
            </a:r>
            <a:endParaRPr sz="3100"/>
          </a:p>
        </p:txBody>
      </p:sp>
      <p:pic>
        <p:nvPicPr>
          <p:cNvPr id="361" name="Google Shape;361;p7"/>
          <p:cNvPicPr preferRelativeResize="0"/>
          <p:nvPr/>
        </p:nvPicPr>
        <p:blipFill rotWithShape="1">
          <a:blip r:embed="rId3">
            <a:alphaModFix/>
          </a:blip>
          <a:srcRect/>
          <a:stretch/>
        </p:blipFill>
        <p:spPr>
          <a:xfrm>
            <a:off x="11046156" y="0"/>
            <a:ext cx="1251784" cy="847853"/>
          </a:xfrm>
          <a:prstGeom prst="rect">
            <a:avLst/>
          </a:prstGeom>
          <a:noFill/>
          <a:ln>
            <a:noFill/>
          </a:ln>
        </p:spPr>
      </p:pic>
      <p:pic>
        <p:nvPicPr>
          <p:cNvPr id="362" name="Google Shape;362;p7"/>
          <p:cNvPicPr preferRelativeResize="0"/>
          <p:nvPr/>
        </p:nvPicPr>
        <p:blipFill rotWithShape="1">
          <a:blip r:embed="rId4">
            <a:alphaModFix/>
          </a:blip>
          <a:srcRect/>
          <a:stretch/>
        </p:blipFill>
        <p:spPr>
          <a:xfrm>
            <a:off x="1393371" y="1317171"/>
            <a:ext cx="9810664" cy="4851505"/>
          </a:xfrm>
          <a:prstGeom prst="rect">
            <a:avLst/>
          </a:prstGeom>
          <a:noFill/>
          <a:ln>
            <a:noFill/>
          </a:ln>
        </p:spPr>
      </p:pic>
      <p:pic>
        <p:nvPicPr>
          <p:cNvPr id="363" name="Google Shape;363;p7"/>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8"/>
          <p:cNvSpPr txBox="1">
            <a:spLocks noGrp="1"/>
          </p:cNvSpPr>
          <p:nvPr>
            <p:ph type="title" idx="4294967295"/>
          </p:nvPr>
        </p:nvSpPr>
        <p:spPr>
          <a:xfrm>
            <a:off x="0" y="329966"/>
            <a:ext cx="12192000" cy="12938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Garamond"/>
              <a:buNone/>
            </a:pPr>
            <a:r>
              <a:rPr lang="en-US"/>
              <a:t>Business &amp; Industry</a:t>
            </a:r>
            <a:endParaRPr/>
          </a:p>
        </p:txBody>
      </p:sp>
      <p:pic>
        <p:nvPicPr>
          <p:cNvPr id="370" name="Google Shape;370;p8"/>
          <p:cNvPicPr preferRelativeResize="0"/>
          <p:nvPr/>
        </p:nvPicPr>
        <p:blipFill rotWithShape="1">
          <a:blip r:embed="rId3">
            <a:alphaModFix/>
          </a:blip>
          <a:srcRect/>
          <a:stretch/>
        </p:blipFill>
        <p:spPr>
          <a:xfrm>
            <a:off x="11221309" y="90171"/>
            <a:ext cx="777404" cy="886701"/>
          </a:xfrm>
          <a:prstGeom prst="rect">
            <a:avLst/>
          </a:prstGeom>
          <a:noFill/>
          <a:ln>
            <a:noFill/>
          </a:ln>
        </p:spPr>
      </p:pic>
      <p:pic>
        <p:nvPicPr>
          <p:cNvPr id="371" name="Google Shape;371;p8"/>
          <p:cNvPicPr preferRelativeResize="0"/>
          <p:nvPr/>
        </p:nvPicPr>
        <p:blipFill rotWithShape="1">
          <a:blip r:embed="rId4">
            <a:alphaModFix/>
          </a:blip>
          <a:srcRect/>
          <a:stretch/>
        </p:blipFill>
        <p:spPr>
          <a:xfrm>
            <a:off x="1905000" y="1338944"/>
            <a:ext cx="8730344" cy="4887686"/>
          </a:xfrm>
          <a:prstGeom prst="rect">
            <a:avLst/>
          </a:prstGeom>
          <a:noFill/>
          <a:ln>
            <a:noFill/>
          </a:ln>
        </p:spPr>
      </p:pic>
      <p:pic>
        <p:nvPicPr>
          <p:cNvPr id="372" name="Google Shape;372;p8"/>
          <p:cNvPicPr preferRelativeResize="0"/>
          <p:nvPr/>
        </p:nvPicPr>
        <p:blipFill rotWithShape="1">
          <a:blip r:embed="rId5">
            <a:alphaModFix/>
          </a:blip>
          <a:srcRect/>
          <a:stretch/>
        </p:blipFill>
        <p:spPr>
          <a:xfrm>
            <a:off x="11430000" y="60960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3717</Words>
  <Application>Microsoft Office PowerPoint</Application>
  <PresentationFormat>Widescreen</PresentationFormat>
  <Paragraphs>349</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Garamond</vt:lpstr>
      <vt:lpstr>Verdana</vt:lpstr>
      <vt:lpstr>Calibri</vt:lpstr>
      <vt:lpstr>Gill Sans</vt:lpstr>
      <vt:lpstr>Noto Sans Symbols</vt:lpstr>
      <vt:lpstr>Century Gothic</vt:lpstr>
      <vt:lpstr>Arial</vt:lpstr>
      <vt:lpstr>Organic</vt:lpstr>
      <vt:lpstr>Ion</vt:lpstr>
      <vt:lpstr>PowerPoint Presentation</vt:lpstr>
      <vt:lpstr>PowerPoint Presentation</vt:lpstr>
      <vt:lpstr>PowerPoint Presentation</vt:lpstr>
      <vt:lpstr>Foundation High School Program + Endorsement  Graduation Requirements (26 credits)</vt:lpstr>
      <vt:lpstr>Basic Information</vt:lpstr>
      <vt:lpstr> Distinguished Level of Achievement (DLA)</vt:lpstr>
      <vt:lpstr>The Endorsements</vt:lpstr>
      <vt:lpstr>STEM – Science • Technology • Engineering • Math</vt:lpstr>
      <vt:lpstr>Business &amp; Industry</vt:lpstr>
      <vt:lpstr>Public Services</vt:lpstr>
      <vt:lpstr>Arts &amp; Humanities</vt:lpstr>
      <vt:lpstr>Multidisciplinary Studies</vt:lpstr>
      <vt:lpstr>PowerPoint Presentation</vt:lpstr>
      <vt:lpstr>PowerPoint Presentation</vt:lpstr>
      <vt:lpstr>Gifted and Talented Typical Secondary Course Pathway</vt:lpstr>
      <vt:lpstr>PowerPoint Presentation</vt:lpstr>
      <vt:lpstr>PowerPoint Presentation</vt:lpstr>
      <vt:lpstr>Choosing Courses for Next Year</vt:lpstr>
      <vt:lpstr>Choosing Courses for Next Year</vt:lpstr>
      <vt:lpstr>PowerPoint Presentation</vt:lpstr>
      <vt:lpstr>Choosing Courses for Next Year</vt:lpstr>
      <vt:lpstr>Schedule Changes</vt:lpstr>
      <vt:lpstr>PowerPoint Presentation</vt:lpstr>
      <vt:lpstr>PowerPoint Presentation</vt:lpstr>
      <vt:lpstr>PowerPoint Presentation</vt:lpstr>
      <vt:lpstr>PowerPoint Presentation</vt:lpstr>
      <vt:lpstr>PowerPoint Presentation</vt:lpstr>
      <vt:lpstr>Fine Arts – Special Considerations</vt:lpstr>
      <vt:lpstr>Health Credit</vt:lpstr>
      <vt:lpstr>Communication Skills Component</vt:lpstr>
      <vt:lpstr>Electives</vt:lpstr>
      <vt:lpstr>Counselor Meetings</vt:lpstr>
      <vt:lpstr>Choosing Your Classes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Maeker, Christy, H</dc:creator>
  <cp:lastModifiedBy>Guynes, Jerry G (KHS)</cp:lastModifiedBy>
  <cp:revision>1</cp:revision>
  <dcterms:created xsi:type="dcterms:W3CDTF">2015-01-13T23:47:26Z</dcterms:created>
  <dcterms:modified xsi:type="dcterms:W3CDTF">2024-01-24T19:54:47Z</dcterms:modified>
</cp:coreProperties>
</file>